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14"/>
  </p:notesMasterIdLst>
  <p:sldIdLst>
    <p:sldId id="472" r:id="rId3"/>
    <p:sldId id="324" r:id="rId4"/>
    <p:sldId id="477" r:id="rId5"/>
    <p:sldId id="474" r:id="rId6"/>
    <p:sldId id="482" r:id="rId7"/>
    <p:sldId id="480" r:id="rId8"/>
    <p:sldId id="481" r:id="rId9"/>
    <p:sldId id="475" r:id="rId10"/>
    <p:sldId id="478" r:id="rId11"/>
    <p:sldId id="476" r:id="rId12"/>
    <p:sldId id="47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53"/>
    <p:restoredTop sz="94493"/>
  </p:normalViewPr>
  <p:slideViewPr>
    <p:cSldViewPr snapToGrid="0" snapToObjects="1">
      <p:cViewPr varScale="1">
        <p:scale>
          <a:sx n="93" d="100"/>
          <a:sy n="93" d="100"/>
        </p:scale>
        <p:origin x="248" y="2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4C8C23A2-B6EB-4584-B54D-FA194104F93E}"/>
    <pc:docChg chg="modSld">
      <pc:chgData name="" userId="" providerId="" clId="Web-{4C8C23A2-B6EB-4584-B54D-FA194104F93E}" dt="2019-03-26T21:35:56.301" v="2" actId="20577"/>
      <pc:docMkLst>
        <pc:docMk/>
      </pc:docMkLst>
      <pc:sldChg chg="modSp">
        <pc:chgData name="" userId="" providerId="" clId="Web-{4C8C23A2-B6EB-4584-B54D-FA194104F93E}" dt="2019-03-26T21:35:55.739" v="0" actId="20577"/>
        <pc:sldMkLst>
          <pc:docMk/>
          <pc:sldMk cId="1051868344" sldId="324"/>
        </pc:sldMkLst>
        <pc:spChg chg="mod">
          <ac:chgData name="" userId="" providerId="" clId="Web-{4C8C23A2-B6EB-4584-B54D-FA194104F93E}" dt="2019-03-26T21:35:55.739" v="0" actId="20577"/>
          <ac:spMkLst>
            <pc:docMk/>
            <pc:sldMk cId="1051868344" sldId="324"/>
            <ac:spMk id="10263" creationId="{F4249495-8CA2-844C-8E22-8CB9616065AF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4F3DF-176C-804D-ACED-51DE62D36B36}" type="datetimeFigureOut">
              <a:rPr lang="en-US" smtClean="0"/>
              <a:t>3/28/19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CF37A-F7C0-E646-88CF-47B4DD7F1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79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445AD1-11BE-7A4D-98B5-E4FC6657DE8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782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445AD1-11BE-7A4D-98B5-E4FC6657D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195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445AD1-11BE-7A4D-98B5-E4FC6657D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4448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Slide Image Placeholder 1">
            <a:extLst>
              <a:ext uri="{FF2B5EF4-FFF2-40B4-BE49-F238E27FC236}">
                <a16:creationId xmlns:a16="http://schemas.microsoft.com/office/drawing/2014/main" id="{7BC0ED95-9458-104D-8CB3-D88970AF3A0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266" name="Notes Placeholder 2">
            <a:extLst>
              <a:ext uri="{FF2B5EF4-FFF2-40B4-BE49-F238E27FC236}">
                <a16:creationId xmlns:a16="http://schemas.microsoft.com/office/drawing/2014/main" id="{3F53D7AF-8F14-4B40-A1BC-58E5C5944D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err="1">
                <a:latin typeface="Helvetica Neue" panose="02000503000000020004" pitchFamily="2" charset="0"/>
                <a:cs typeface="Helvetica Neue" panose="02000503000000020004" pitchFamily="2" charset="0"/>
              </a:rPr>
              <a:t>Shalisha</a:t>
            </a:r>
            <a:r>
              <a:rPr lang="en-US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 Witherspoon/US/IBM@IBM, Shekeba Moshref/Watson/IBM@IBMUS, Shonda </a:t>
            </a:r>
            <a:r>
              <a:rPr lang="en-US" altLang="en-US" dirty="0" err="1">
                <a:latin typeface="Helvetica Neue" panose="02000503000000020004" pitchFamily="2" charset="0"/>
                <a:cs typeface="Helvetica Neue" panose="02000503000000020004" pitchFamily="2" charset="0"/>
              </a:rPr>
              <a:t>Adena</a:t>
            </a:r>
            <a:r>
              <a:rPr lang="en-US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 Witherspoon/US/IBM@IBM</a:t>
            </a:r>
          </a:p>
          <a:p>
            <a:endParaRPr lang="en-US" altLang="en-US" dirty="0">
              <a:latin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Aditi Agarwal25/US/IBM@IBM, Alice Song1/US/IBM@IBM, Carlos A Fonseca/Watson/IBM@IBMUS, John Walter/Watson/</a:t>
            </a:r>
            <a:r>
              <a:rPr lang="en-US" altLang="en-US" dirty="0" err="1">
                <a:latin typeface="Helvetica Neue" panose="02000503000000020004" pitchFamily="2" charset="0"/>
                <a:cs typeface="Helvetica Neue" panose="02000503000000020004" pitchFamily="2" charset="0"/>
              </a:rPr>
              <a:t>Contr</a:t>
            </a:r>
            <a:r>
              <a:rPr lang="en-US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/IBM@IBMUS, Lisa Ungar/Watson/IBM@IBMUS, Lorraine M Herger/Watson/IBM@IBMUS, Michael Sava/Watson/IBM@IBMUS, Nikita </a:t>
            </a:r>
            <a:r>
              <a:rPr lang="en-US" altLang="en-US" dirty="0" err="1">
                <a:latin typeface="Helvetica Neue" panose="02000503000000020004" pitchFamily="2" charset="0"/>
                <a:cs typeface="Helvetica Neue" panose="02000503000000020004" pitchFamily="2" charset="0"/>
              </a:rPr>
              <a:t>Sufia</a:t>
            </a:r>
            <a:r>
              <a:rPr lang="en-US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 Karim/US/IBM@IBM, </a:t>
            </a:r>
            <a:r>
              <a:rPr lang="en-US" altLang="en-US" dirty="0" err="1">
                <a:latin typeface="Helvetica Neue" panose="02000503000000020004" pitchFamily="2" charset="0"/>
                <a:cs typeface="Helvetica Neue" panose="02000503000000020004" pitchFamily="2" charset="0"/>
              </a:rPr>
              <a:t>Shalisha</a:t>
            </a:r>
            <a:r>
              <a:rPr lang="en-US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 Witherspoon/US/IBM@IBM, Shekeba Moshref/Watson/IBM@IBMUS, Shonda </a:t>
            </a:r>
            <a:r>
              <a:rPr lang="en-US" altLang="en-US" dirty="0" err="1">
                <a:latin typeface="Helvetica Neue" panose="02000503000000020004" pitchFamily="2" charset="0"/>
                <a:cs typeface="Helvetica Neue" panose="02000503000000020004" pitchFamily="2" charset="0"/>
              </a:rPr>
              <a:t>Adena</a:t>
            </a:r>
            <a:r>
              <a:rPr lang="en-US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 Witherspoon/US/IBM@IBM</a:t>
            </a:r>
          </a:p>
        </p:txBody>
      </p:sp>
    </p:spTree>
    <p:extLst>
      <p:ext uri="{BB962C8B-B14F-4D97-AF65-F5344CB8AC3E}">
        <p14:creationId xmlns:p14="http://schemas.microsoft.com/office/powerpoint/2010/main" val="2480768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445AD1-11BE-7A4D-98B5-E4FC6657D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1000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445AD1-11BE-7A4D-98B5-E4FC6657D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2313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445AD1-11BE-7A4D-98B5-E4FC6657D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0212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445AD1-11BE-7A4D-98B5-E4FC6657D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3251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445AD1-11BE-7A4D-98B5-E4FC6657D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5462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445AD1-11BE-7A4D-98B5-E4FC6657D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4694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445AD1-11BE-7A4D-98B5-E4FC6657D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2652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tif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.tiff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tif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EEFB9-3CD1-3B4D-A7A2-00DCD78D6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6D6BC3-8F73-FC4B-A8CB-1FF12E4FBE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38012-6BAB-B742-AAB0-1C5CD598A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EBBE-EE84-2642-884B-810BCA37D734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E5E89-10CB-C945-856B-DA6CC8F33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1639B-A2B1-6D4D-8085-7AF787616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61B6-A79F-A84C-B79C-00E846D74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52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0A0EE-D570-5143-AD79-7EAF2685C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BCAB3B-B28C-004B-AD18-517422A6CE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C47ED-32AF-F045-AD45-318F14E01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EBBE-EE84-2642-884B-810BCA37D734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C4577-2C38-154C-9B32-41C6C7F15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BE81F-8B0E-854F-A842-13449392E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61B6-A79F-A84C-B79C-00E846D74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096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A1E414-E745-0648-AD4C-729F93657F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442015-58E0-A94D-889F-9BF17B499D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4C837-4D72-AB43-AC15-ED50C63C0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EBBE-EE84-2642-884B-810BCA37D734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E8F22-A9AB-DE43-A7FC-2181BF7BA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F5177-28AB-F542-82D3-E27CD264B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61B6-A79F-A84C-B79C-00E846D74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131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913DD1E-A410-46F2-BB2C-C78A68D3BEE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913DD1E-A410-46F2-BB2C-C78A68D3BE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2ABD46B-7A0C-49CE-B8FA-9E99D0874D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80590" y="2744041"/>
            <a:ext cx="8764887" cy="627506"/>
          </a:xfrm>
        </p:spPr>
        <p:txBody>
          <a:bodyPr>
            <a:noAutofit/>
          </a:bodyPr>
          <a:lstStyle>
            <a:lvl1pPr marL="0" marR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000" b="0">
                <a:latin typeface="Helvetica Neue Light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Hour of Code - Workshop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375CA5-DF4C-43D0-994D-1436DCD65E05}"/>
              </a:ext>
            </a:extLst>
          </p:cNvPr>
          <p:cNvSpPr txBox="1"/>
          <p:nvPr/>
        </p:nvSpPr>
        <p:spPr>
          <a:xfrm>
            <a:off x="2288540" y="643945"/>
            <a:ext cx="6023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30" dirty="0">
                <a:latin typeface="Helvetica Neue Thin" charset="0"/>
                <a:ea typeface="Helvetica Neue Thin" charset="0"/>
                <a:cs typeface="Helvetica Neue Thin" charset="0"/>
              </a:rPr>
              <a:t>IBM </a:t>
            </a:r>
            <a:r>
              <a:rPr lang="en-US" sz="2400" b="1" spc="30" dirty="0">
                <a:latin typeface="Helvetica Neue Thin" charset="0"/>
                <a:ea typeface="Helvetica Neue Thin" charset="0"/>
                <a:cs typeface="Helvetica Neue Thin" charset="0"/>
              </a:rPr>
              <a:t>Research</a:t>
            </a:r>
          </a:p>
          <a:p>
            <a:r>
              <a:rPr lang="en-US" sz="2400" spc="30" dirty="0">
                <a:latin typeface="Helvetica Neue Thin" charset="0"/>
                <a:ea typeface="Helvetica Neue Thin" charset="0"/>
                <a:cs typeface="Helvetica Neue Thin" charset="0"/>
              </a:rPr>
              <a:t>Research Integrated Solutions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1D14348-D419-40A0-B54E-36A38D17A6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4765" y="3382083"/>
            <a:ext cx="8780712" cy="1392557"/>
          </a:xfrm>
        </p:spPr>
        <p:txBody>
          <a:bodyPr/>
          <a:lstStyle>
            <a:lvl1pPr marL="0" marR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800" b="1">
                <a:latin typeface="Helvetica Neue Light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THE SUBTITLE IS WRITTEN HERE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3CFD3C5D-1F9E-41C0-8B4A-138A58C67A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9244" y="5029742"/>
            <a:ext cx="7353518" cy="382714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800" b="1">
                <a:latin typeface="Helvetica Neue Light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Thin" charset="0"/>
                <a:ea typeface="Helvetica Neue Thin" charset="0"/>
                <a:cs typeface="Helvetica Neue Thin" charset="0"/>
              </a:rPr>
              <a:t>March 29, 2019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56E58A22-8438-4164-80B0-FAFD15F33C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8539" y="5457913"/>
            <a:ext cx="8780711" cy="419289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800" b="1">
                <a:latin typeface="Helvetica Neue Light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4C976C-66CB-CB49-9E41-C1A38BF3C16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59244" y="405083"/>
            <a:ext cx="1289476" cy="130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761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AB7615-4557-3845-AD73-B07F1A93A7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6000"/>
          </a:blip>
          <a:stretch>
            <a:fillRect/>
          </a:stretch>
        </p:blipFill>
        <p:spPr>
          <a:xfrm>
            <a:off x="0" y="809"/>
            <a:ext cx="12191999" cy="6857191"/>
          </a:xfrm>
          <a:prstGeom prst="rect">
            <a:avLst/>
          </a:prstGeom>
        </p:spPr>
      </p:pic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913DD1E-A410-46F2-BB2C-C78A68D3BEE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7" name="think-cell Slide" r:id="rId5" imgW="425" imgH="424" progId="TCLayout.ActiveDocument.1">
                  <p:embed/>
                </p:oleObj>
              </mc:Choice>
              <mc:Fallback>
                <p:oleObj name="think-cell Slide" r:id="rId5" imgW="425" imgH="424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913DD1E-A410-46F2-BB2C-C78A68D3BE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2ABD46B-7A0C-49CE-B8FA-9E99D0874D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80590" y="2744041"/>
            <a:ext cx="8764887" cy="627506"/>
          </a:xfrm>
        </p:spPr>
        <p:txBody>
          <a:bodyPr>
            <a:noAutofit/>
          </a:bodyPr>
          <a:lstStyle>
            <a:lvl1pPr marL="0" marR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000" b="0">
                <a:latin typeface="Helvetica Neue Light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Data Management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375CA5-DF4C-43D0-994D-1436DCD65E05}"/>
              </a:ext>
            </a:extLst>
          </p:cNvPr>
          <p:cNvSpPr txBox="1"/>
          <p:nvPr/>
        </p:nvSpPr>
        <p:spPr>
          <a:xfrm>
            <a:off x="2288540" y="643945"/>
            <a:ext cx="6023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30" dirty="0">
                <a:latin typeface="Helvetica Neue Thin" charset="0"/>
                <a:ea typeface="Helvetica Neue Thin" charset="0"/>
                <a:cs typeface="Helvetica Neue Thin" charset="0"/>
              </a:rPr>
              <a:t>IBM </a:t>
            </a:r>
            <a:r>
              <a:rPr lang="en-US" sz="2400" b="1" spc="30" dirty="0">
                <a:latin typeface="Helvetica Neue Thin" charset="0"/>
                <a:ea typeface="Helvetica Neue Thin" charset="0"/>
                <a:cs typeface="Helvetica Neue Thin" charset="0"/>
              </a:rPr>
              <a:t>Research</a:t>
            </a:r>
          </a:p>
          <a:p>
            <a:r>
              <a:rPr lang="en-US" sz="2400" spc="30" dirty="0">
                <a:latin typeface="Helvetica Neue Thin" charset="0"/>
                <a:ea typeface="Helvetica Neue Thin" charset="0"/>
                <a:cs typeface="Helvetica Neue Thin" charset="0"/>
              </a:rPr>
              <a:t>Research Integrated Solutions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1D14348-D419-40A0-B54E-36A38D17A6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4765" y="3382083"/>
            <a:ext cx="8780712" cy="1392557"/>
          </a:xfrm>
        </p:spPr>
        <p:txBody>
          <a:bodyPr/>
          <a:lstStyle>
            <a:lvl1pPr marL="0" marR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800" b="1">
                <a:latin typeface="Helvetica Neue Light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THE SUBTITLE IS WRITTEN HERE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3CFD3C5D-1F9E-41C0-8B4A-138A58C67A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9244" y="5029742"/>
            <a:ext cx="7353518" cy="382714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800" b="1">
                <a:latin typeface="Helvetica Neue Light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Thin" charset="0"/>
                <a:ea typeface="Helvetica Neue Thin" charset="0"/>
                <a:cs typeface="Helvetica Neue Thin" charset="0"/>
              </a:rPr>
              <a:t>March 14, 2019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56E58A22-8438-4164-80B0-FAFD15F33C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0404" y="5418181"/>
            <a:ext cx="7353518" cy="419289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800" b="1">
                <a:latin typeface="Helvetica Neue Light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Thin" charset="0"/>
                <a:ea typeface="Helvetica Neue Thin" charset="0"/>
                <a:cs typeface="Helvetica Neue Thin" charset="0"/>
              </a:rPr>
              <a:t>Mercy Bodarky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4C976C-66CB-CB49-9E41-C1A38BF3C16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59244" y="405083"/>
            <a:ext cx="1289476" cy="130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456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913DD1E-A410-46F2-BB2C-C78A68D3BEE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1"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913DD1E-A410-46F2-BB2C-C78A68D3BE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74CC4F4-257D-4EAB-95C4-C523C9D19B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0779" y="1931542"/>
            <a:ext cx="4941221" cy="4926458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2ABD46B-7A0C-49CE-B8FA-9E99D0874D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0050" y="3002663"/>
            <a:ext cx="7353518" cy="627506"/>
          </a:xfrm>
        </p:spPr>
        <p:txBody>
          <a:bodyPr>
            <a:noAutofit/>
          </a:bodyPr>
          <a:lstStyle>
            <a:lvl1pPr marL="0" marR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000">
                <a:latin typeface="Helvetica Neue Light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The Title of the Presentation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375CA5-DF4C-43D0-994D-1436DCD65E05}"/>
              </a:ext>
            </a:extLst>
          </p:cNvPr>
          <p:cNvSpPr txBox="1"/>
          <p:nvPr/>
        </p:nvSpPr>
        <p:spPr>
          <a:xfrm>
            <a:off x="620050" y="761991"/>
            <a:ext cx="46191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spc="30" dirty="0">
                <a:latin typeface="Helvetica Neue Thin" charset="0"/>
                <a:ea typeface="Helvetica Neue Thin" charset="0"/>
                <a:cs typeface="Helvetica Neue Thin" charset="0"/>
              </a:rPr>
              <a:t>IBM </a:t>
            </a:r>
            <a:r>
              <a:rPr lang="en-US" sz="5000" b="1" spc="30" dirty="0">
                <a:latin typeface="Helvetica Neue Thin" charset="0"/>
                <a:ea typeface="Helvetica Neue Thin" charset="0"/>
                <a:cs typeface="Helvetica Neue Thin" charset="0"/>
              </a:rPr>
              <a:t>Research</a:t>
            </a:r>
          </a:p>
          <a:p>
            <a:r>
              <a:rPr lang="en-US" sz="2000" spc="30" dirty="0">
                <a:latin typeface="Helvetica Neue Thin" charset="0"/>
                <a:ea typeface="Helvetica Neue Thin" charset="0"/>
                <a:cs typeface="Helvetica Neue Thin" charset="0"/>
              </a:rPr>
              <a:t>STRATEGIC BUSINESS INSIGHTS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1D14348-D419-40A0-B54E-36A38D17A6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0050" y="3630168"/>
            <a:ext cx="7353518" cy="1392557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800">
                <a:latin typeface="Helvetica Neue Light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THE SUBTITLE IS WRITTEN HERE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3CFD3C5D-1F9E-41C0-8B4A-138A58C67A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0050" y="5041012"/>
            <a:ext cx="7353518" cy="382714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800">
                <a:latin typeface="Helvetica Neue Light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Thin" charset="0"/>
                <a:ea typeface="Helvetica Neue Thin" charset="0"/>
                <a:cs typeface="Helvetica Neue Thin" charset="0"/>
              </a:rPr>
              <a:t>November 15, 2017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56E58A22-8438-4164-80B0-FAFD15F33C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050" y="5423726"/>
            <a:ext cx="7353518" cy="419289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800">
                <a:latin typeface="Helvetica Neue Light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Thin" charset="0"/>
                <a:ea typeface="Helvetica Neue Thin" charset="0"/>
                <a:cs typeface="Helvetica Neue Thin" charset="0"/>
              </a:rPr>
              <a:t>By First Last Name (optional)</a:t>
            </a:r>
          </a:p>
        </p:txBody>
      </p:sp>
    </p:spTree>
    <p:extLst>
      <p:ext uri="{BB962C8B-B14F-4D97-AF65-F5344CB8AC3E}">
        <p14:creationId xmlns:p14="http://schemas.microsoft.com/office/powerpoint/2010/main" val="24322296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F1FDAE4F-4373-4743-8046-36D5C49B9C5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5"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F1FDAE4F-4373-4743-8046-36D5C49B9C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0">
            <a:extLst>
              <a:ext uri="{FF2B5EF4-FFF2-40B4-BE49-F238E27FC236}">
                <a16:creationId xmlns:a16="http://schemas.microsoft.com/office/drawing/2014/main" id="{21A5F447-8679-41B6-8CE0-40D629270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56825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eneral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B740099B-B23E-4397-AD62-756994B7AF0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9"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B740099B-B23E-4397-AD62-756994B7AF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9600" y="1188720"/>
            <a:ext cx="10962640" cy="5335904"/>
          </a:xfrm>
          <a:prstGeom prst="rect">
            <a:avLst/>
          </a:prstGeom>
        </p:spPr>
        <p:txBody>
          <a:bodyPr>
            <a:normAutofit/>
          </a:bodyPr>
          <a:lstStyle>
            <a:lvl1pPr indent="-182880">
              <a:lnSpc>
                <a:spcPct val="100000"/>
              </a:lnSpc>
              <a:spcBef>
                <a:spcPts val="600"/>
              </a:spcBef>
              <a:defRPr sz="1600"/>
            </a:lvl1pPr>
            <a:lvl2pPr indent="-182880">
              <a:lnSpc>
                <a:spcPct val="100000"/>
              </a:lnSpc>
              <a:spcBef>
                <a:spcPts val="600"/>
              </a:spcBef>
              <a:defRPr sz="1600"/>
            </a:lvl2pPr>
            <a:lvl3pPr indent="-182880">
              <a:lnSpc>
                <a:spcPct val="100000"/>
              </a:lnSpc>
              <a:spcBef>
                <a:spcPts val="600"/>
              </a:spcBef>
              <a:defRPr sz="1600"/>
            </a:lvl3pPr>
            <a:lvl4pPr indent="-182880">
              <a:lnSpc>
                <a:spcPct val="100000"/>
              </a:lnSpc>
              <a:spcBef>
                <a:spcPts val="600"/>
              </a:spcBef>
              <a:defRPr sz="1600"/>
            </a:lvl4pPr>
            <a:lvl5pPr indent="-182880">
              <a:lnSpc>
                <a:spcPct val="100000"/>
              </a:lnSpc>
              <a:spcBef>
                <a:spcPts val="60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E87409FD-DE56-4A24-B474-98C52C0CB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47450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9600" y="1188720"/>
            <a:ext cx="5443959" cy="5335904"/>
          </a:xfrm>
          <a:prstGeom prst="rect">
            <a:avLst/>
          </a:prstGeom>
        </p:spPr>
        <p:txBody>
          <a:bodyPr>
            <a:normAutofit/>
          </a:bodyPr>
          <a:lstStyle>
            <a:lvl1pPr indent="-182880">
              <a:lnSpc>
                <a:spcPct val="100000"/>
              </a:lnSpc>
              <a:spcBef>
                <a:spcPts val="600"/>
              </a:spcBef>
              <a:defRPr sz="1600"/>
            </a:lvl1pPr>
            <a:lvl2pPr indent="-182880">
              <a:lnSpc>
                <a:spcPct val="100000"/>
              </a:lnSpc>
              <a:spcBef>
                <a:spcPts val="600"/>
              </a:spcBef>
              <a:defRPr sz="1600"/>
            </a:lvl2pPr>
            <a:lvl3pPr indent="-182880">
              <a:lnSpc>
                <a:spcPct val="100000"/>
              </a:lnSpc>
              <a:spcBef>
                <a:spcPts val="600"/>
              </a:spcBef>
              <a:defRPr sz="1600"/>
            </a:lvl3pPr>
            <a:lvl4pPr indent="-182880">
              <a:lnSpc>
                <a:spcPct val="100000"/>
              </a:lnSpc>
              <a:spcBef>
                <a:spcPts val="600"/>
              </a:spcBef>
              <a:defRPr sz="1600"/>
            </a:lvl4pPr>
            <a:lvl5pPr indent="-182880">
              <a:lnSpc>
                <a:spcPct val="100000"/>
              </a:lnSpc>
              <a:spcBef>
                <a:spcPts val="60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1"/>
          </p:nvPr>
        </p:nvSpPr>
        <p:spPr>
          <a:xfrm>
            <a:off x="6128281" y="1188720"/>
            <a:ext cx="5443959" cy="5335904"/>
          </a:xfrm>
          <a:prstGeom prst="rect">
            <a:avLst/>
          </a:prstGeom>
        </p:spPr>
        <p:txBody>
          <a:bodyPr>
            <a:normAutofit/>
          </a:bodyPr>
          <a:lstStyle>
            <a:lvl1pPr indent="-182880">
              <a:lnSpc>
                <a:spcPct val="100000"/>
              </a:lnSpc>
              <a:spcBef>
                <a:spcPts val="600"/>
              </a:spcBef>
              <a:defRPr sz="1600"/>
            </a:lvl1pPr>
            <a:lvl2pPr indent="-182880">
              <a:lnSpc>
                <a:spcPct val="100000"/>
              </a:lnSpc>
              <a:spcBef>
                <a:spcPts val="600"/>
              </a:spcBef>
              <a:defRPr sz="1600"/>
            </a:lvl2pPr>
            <a:lvl3pPr indent="-182880">
              <a:lnSpc>
                <a:spcPct val="100000"/>
              </a:lnSpc>
              <a:spcBef>
                <a:spcPts val="600"/>
              </a:spcBef>
              <a:defRPr sz="1600"/>
            </a:lvl3pPr>
            <a:lvl4pPr indent="-182880">
              <a:lnSpc>
                <a:spcPct val="100000"/>
              </a:lnSpc>
              <a:spcBef>
                <a:spcPts val="600"/>
              </a:spcBef>
              <a:defRPr sz="1600"/>
            </a:lvl4pPr>
            <a:lvl5pPr indent="-182880">
              <a:lnSpc>
                <a:spcPct val="100000"/>
              </a:lnSpc>
              <a:spcBef>
                <a:spcPts val="60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EF2C7A-AE60-402F-A3B1-72C00C4F3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68860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9600" y="1188720"/>
            <a:ext cx="5443959" cy="2660902"/>
          </a:xfrm>
          <a:prstGeom prst="rect">
            <a:avLst/>
          </a:prstGeom>
        </p:spPr>
        <p:txBody>
          <a:bodyPr>
            <a:normAutofit/>
          </a:bodyPr>
          <a:lstStyle>
            <a:lvl1pPr indent="-182880">
              <a:lnSpc>
                <a:spcPct val="100000"/>
              </a:lnSpc>
              <a:spcBef>
                <a:spcPts val="600"/>
              </a:spcBef>
              <a:defRPr sz="1600"/>
            </a:lvl1pPr>
            <a:lvl2pPr indent="-182880">
              <a:lnSpc>
                <a:spcPct val="100000"/>
              </a:lnSpc>
              <a:spcBef>
                <a:spcPts val="600"/>
              </a:spcBef>
              <a:defRPr sz="1600"/>
            </a:lvl2pPr>
            <a:lvl3pPr indent="-182880">
              <a:lnSpc>
                <a:spcPct val="100000"/>
              </a:lnSpc>
              <a:spcBef>
                <a:spcPts val="600"/>
              </a:spcBef>
              <a:defRPr sz="1600"/>
            </a:lvl3pPr>
            <a:lvl4pPr indent="-182880">
              <a:lnSpc>
                <a:spcPct val="100000"/>
              </a:lnSpc>
              <a:spcBef>
                <a:spcPts val="600"/>
              </a:spcBef>
              <a:defRPr sz="1600"/>
            </a:lvl4pPr>
            <a:lvl5pPr indent="-182880">
              <a:lnSpc>
                <a:spcPct val="100000"/>
              </a:lnSpc>
              <a:spcBef>
                <a:spcPts val="60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1"/>
          </p:nvPr>
        </p:nvSpPr>
        <p:spPr>
          <a:xfrm>
            <a:off x="6128281" y="1188720"/>
            <a:ext cx="5443959" cy="2660902"/>
          </a:xfrm>
          <a:prstGeom prst="rect">
            <a:avLst/>
          </a:prstGeom>
        </p:spPr>
        <p:txBody>
          <a:bodyPr>
            <a:normAutofit/>
          </a:bodyPr>
          <a:lstStyle>
            <a:lvl1pPr indent="-182880">
              <a:lnSpc>
                <a:spcPct val="100000"/>
              </a:lnSpc>
              <a:spcBef>
                <a:spcPts val="600"/>
              </a:spcBef>
              <a:defRPr sz="1600"/>
            </a:lvl1pPr>
            <a:lvl2pPr indent="-182880">
              <a:lnSpc>
                <a:spcPct val="100000"/>
              </a:lnSpc>
              <a:spcBef>
                <a:spcPts val="600"/>
              </a:spcBef>
              <a:defRPr sz="1600"/>
            </a:lvl2pPr>
            <a:lvl3pPr indent="-182880">
              <a:lnSpc>
                <a:spcPct val="100000"/>
              </a:lnSpc>
              <a:spcBef>
                <a:spcPts val="600"/>
              </a:spcBef>
              <a:defRPr sz="1600"/>
            </a:lvl3pPr>
            <a:lvl4pPr indent="-182880">
              <a:lnSpc>
                <a:spcPct val="100000"/>
              </a:lnSpc>
              <a:spcBef>
                <a:spcPts val="600"/>
              </a:spcBef>
              <a:defRPr sz="1600"/>
            </a:lvl4pPr>
            <a:lvl5pPr indent="-182880">
              <a:lnSpc>
                <a:spcPct val="100000"/>
              </a:lnSpc>
              <a:spcBef>
                <a:spcPts val="60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BD2E8BC-BCA1-4C49-A080-A46F5FAEAB6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09600" y="3925824"/>
            <a:ext cx="5443959" cy="2598799"/>
          </a:xfrm>
          <a:prstGeom prst="rect">
            <a:avLst/>
          </a:prstGeom>
        </p:spPr>
        <p:txBody>
          <a:bodyPr>
            <a:normAutofit/>
          </a:bodyPr>
          <a:lstStyle>
            <a:lvl1pPr indent="-182880">
              <a:lnSpc>
                <a:spcPct val="100000"/>
              </a:lnSpc>
              <a:spcBef>
                <a:spcPts val="600"/>
              </a:spcBef>
              <a:defRPr sz="1600"/>
            </a:lvl1pPr>
            <a:lvl2pPr indent="-182880">
              <a:lnSpc>
                <a:spcPct val="100000"/>
              </a:lnSpc>
              <a:spcBef>
                <a:spcPts val="600"/>
              </a:spcBef>
              <a:defRPr sz="1600"/>
            </a:lvl2pPr>
            <a:lvl3pPr indent="-182880">
              <a:lnSpc>
                <a:spcPct val="100000"/>
              </a:lnSpc>
              <a:spcBef>
                <a:spcPts val="600"/>
              </a:spcBef>
              <a:defRPr sz="1600"/>
            </a:lvl3pPr>
            <a:lvl4pPr indent="-182880">
              <a:lnSpc>
                <a:spcPct val="100000"/>
              </a:lnSpc>
              <a:spcBef>
                <a:spcPts val="600"/>
              </a:spcBef>
              <a:defRPr sz="1600"/>
            </a:lvl4pPr>
            <a:lvl5pPr indent="-182880">
              <a:lnSpc>
                <a:spcPct val="100000"/>
              </a:lnSpc>
              <a:spcBef>
                <a:spcPts val="60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A896EF7-7508-490B-B137-0F1F82FB38C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28280" y="3925824"/>
            <a:ext cx="5443959" cy="2660902"/>
          </a:xfrm>
          <a:prstGeom prst="rect">
            <a:avLst/>
          </a:prstGeom>
        </p:spPr>
        <p:txBody>
          <a:bodyPr>
            <a:normAutofit/>
          </a:bodyPr>
          <a:lstStyle>
            <a:lvl1pPr indent="-182880">
              <a:lnSpc>
                <a:spcPct val="100000"/>
              </a:lnSpc>
              <a:spcBef>
                <a:spcPts val="600"/>
              </a:spcBef>
              <a:defRPr sz="1600"/>
            </a:lvl1pPr>
            <a:lvl2pPr indent="-182880">
              <a:lnSpc>
                <a:spcPct val="100000"/>
              </a:lnSpc>
              <a:spcBef>
                <a:spcPts val="600"/>
              </a:spcBef>
              <a:defRPr sz="1600"/>
            </a:lvl2pPr>
            <a:lvl3pPr indent="-182880">
              <a:lnSpc>
                <a:spcPct val="100000"/>
              </a:lnSpc>
              <a:spcBef>
                <a:spcPts val="600"/>
              </a:spcBef>
              <a:defRPr sz="1600"/>
            </a:lvl3pPr>
            <a:lvl4pPr indent="-182880">
              <a:lnSpc>
                <a:spcPct val="100000"/>
              </a:lnSpc>
              <a:spcBef>
                <a:spcPts val="600"/>
              </a:spcBef>
              <a:defRPr sz="1600"/>
            </a:lvl4pPr>
            <a:lvl5pPr indent="-182880">
              <a:lnSpc>
                <a:spcPct val="100000"/>
              </a:lnSpc>
              <a:spcBef>
                <a:spcPts val="60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2420F-C428-41A2-8E40-71EDE4E83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75131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sf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1534160" y="1066801"/>
            <a:ext cx="10038080" cy="54578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1" hasCustomPrompt="1"/>
          </p:nvPr>
        </p:nvSpPr>
        <p:spPr>
          <a:xfrm>
            <a:off x="609600" y="1066801"/>
            <a:ext cx="924560" cy="54578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1"/>
            </a:lvl1pPr>
          </a:lstStyle>
          <a:p>
            <a:pPr lvl="0"/>
            <a:r>
              <a:rPr lang="en-US" b="1" dirty="0"/>
              <a:t>Date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FD27ADF-02C8-4428-96F6-102960B37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0893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D4647-6879-7143-9006-F40E7B6E1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48BF0-76F5-7B4B-B6B1-A87E7EE9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CEC66-2BEA-A24F-939E-D0D801E40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EBBE-EE84-2642-884B-810BCA37D734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9FAC2-AF1B-B443-8E2C-EDBE5164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9803F-EC2E-A240-BBAA-FB91E2D4E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61B6-A79F-A84C-B79C-00E846D74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810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ke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330CD-17E9-4055-BD4A-ECDA90F30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72787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ckwell" panose="02060603020205020403" pitchFamily="18" charset="0"/>
              </a:defRPr>
            </a:lvl1pPr>
          </a:lstStyle>
          <a:p>
            <a:pPr>
              <a:defRPr/>
            </a:pPr>
            <a:fld id="{B45673C2-C927-9B43-861A-95F773E8EB93}" type="datetime1">
              <a:rPr lang="en-US" altLang="en-US"/>
              <a:pPr>
                <a:defRPr/>
              </a:pPr>
              <a:t>3/28/19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ckwell" charset="0"/>
              </a:defRPr>
            </a:lvl1pPr>
          </a:lstStyle>
          <a:p>
            <a:pPr>
              <a:defRPr/>
            </a:pPr>
            <a:r>
              <a:rPr lang="en-US"/>
              <a:t>Security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ckwell" panose="02060603020205020403" pitchFamily="18" charset="0"/>
              </a:defRPr>
            </a:lvl1pPr>
          </a:lstStyle>
          <a:p>
            <a:pPr>
              <a:defRPr/>
            </a:pPr>
            <a:fld id="{D05AA7CD-6239-844D-A860-76CF9675620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49910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AFED-B5E9-2645-8704-36BCF89CB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6E250-8978-D246-AE80-80962A7E4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62C2C-CB98-4F4C-A2E0-F34628C94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34822-B548-D345-A3B5-55BD6F06337F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76736-A2CF-0948-8730-C1E6E4936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2B7A4-9CA8-5C42-BBDD-8337724E0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24D5E-BE20-F74F-B0AD-96218F744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8623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790DD-2C30-3D41-A6AE-F56BAB7870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3EB00B-E27F-E943-8A35-D87B1D257C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0C9E1-9783-2D4E-8746-2D95DABE8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34822-B548-D345-A3B5-55BD6F06337F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551A9-BF69-4E4B-A2DF-0C3C89012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02F11-7AA7-464B-8E6B-6D00B41AC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24D5E-BE20-F74F-B0AD-96218F744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3139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A031C-7E03-4B4A-AF9F-E98A5E87B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6BEA7-7DA5-7B4E-8C8B-473E5D2149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7C09A8-2E4D-F14C-BBF3-7896AB209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91626-C35E-E840-8E99-33A134736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34822-B548-D345-A3B5-55BD6F06337F}" type="datetimeFigureOut">
              <a:rPr lang="en-US" smtClean="0"/>
              <a:t>3/28/19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97CECB-3700-F348-B977-E87026ECE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5221FA-F033-5E49-9B97-99F86807A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24D5E-BE20-F74F-B0AD-96218F744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161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0AF5C5-888D-2543-807E-B347F9CB9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3C157-0C61-1542-B89E-C8BD5C19C1D0}" type="datetimeFigureOut">
              <a:rPr lang="en-US" smtClean="0"/>
              <a:t>3/28/19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5FF2D4-AF5C-3942-92E2-E5A0EA63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465EA-36FE-DC43-9624-1F52A7EC3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06803-EFDC-0E45-925B-13209EE4F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669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134" y="609451"/>
            <a:ext cx="11700867" cy="4464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08202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D7ADC-4273-4945-9952-4FA3F2AAA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50E1D2-E36C-FA4F-86A3-5BDD01AAD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994A3-16F2-EE40-AC30-71FF6F3F0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EBBE-EE84-2642-884B-810BCA37D734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F0C00-9B12-694C-B5BD-D650F6F2A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748C2-6ADE-A34C-A63F-DB0EFEB09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61B6-A79F-A84C-B79C-00E846D74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283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BE6A9-81DE-8B4C-B980-5D93C0267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BB36A-4D81-4546-8274-31261C9A42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6B11E0-85EF-A04D-9518-F5714A1EAB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DFFC5-C8B2-504F-9057-7E5937D0A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EBBE-EE84-2642-884B-810BCA37D734}" type="datetimeFigureOut">
              <a:rPr lang="en-US" smtClean="0"/>
              <a:t>3/28/19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690F76-DE51-5C4F-A44E-96582BA8F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19637D-E6A8-F04B-9B65-56E611AFE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61B6-A79F-A84C-B79C-00E846D74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304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00684-15BB-DF46-BCD9-03C3F647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CFB02-2CB8-DF49-88B7-8716542D7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5D592-001A-A542-8492-900457D8AE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C3CBD9-364B-BD4C-B956-EDAF5A346E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0EA86D-AB12-6E45-8203-7049A7C5C8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1BCC76-33B1-3648-87F7-3C5A8674E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EBBE-EE84-2642-884B-810BCA37D734}" type="datetimeFigureOut">
              <a:rPr lang="en-US" smtClean="0"/>
              <a:t>3/28/19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1E7CA7-2949-EE4F-BD9A-8B7657C1F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E6B225-FCAD-D44E-877F-70F14E5B6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61B6-A79F-A84C-B79C-00E846D74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494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62171-2B0E-6449-B83B-549634BA3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6DAE3F-A95E-C04A-9288-C3FF14A5E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EBBE-EE84-2642-884B-810BCA37D734}" type="datetimeFigureOut">
              <a:rPr lang="en-US" smtClean="0"/>
              <a:t>3/28/19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06D77B-596A-A04F-8E85-1A73D4965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C32182-22F0-7840-8A1E-3D49D1208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61B6-A79F-A84C-B79C-00E846D74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830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D56263-FCFE-E343-971E-D49E8C5C1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EBBE-EE84-2642-884B-810BCA37D734}" type="datetimeFigureOut">
              <a:rPr lang="en-US" smtClean="0"/>
              <a:t>3/28/19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E5138E-1242-BA47-AF35-957F0CA19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3FBCC-F68B-EA4A-96E2-67E5AAA56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61B6-A79F-A84C-B79C-00E846D74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724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F8A5D-A110-C04F-8046-76949918F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28D60-26B1-4D45-89EF-ADDA810DE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E1AB3B-8B9B-814C-B32D-B9B68882D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3FC7A-8D8D-444A-B79A-478B01763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EBBE-EE84-2642-884B-810BCA37D734}" type="datetimeFigureOut">
              <a:rPr lang="en-US" smtClean="0"/>
              <a:t>3/28/19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DE6A38-CE1E-1F4D-B832-1E75233FB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8AC8F-D143-CB4D-8AA1-EAD507D94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61B6-A79F-A84C-B79C-00E846D74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660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70277-7C16-3248-B5D8-3BF9E8927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E941D5-CE32-114C-BAE3-501412DFE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7BB6B-D285-EF47-8B7A-09C537E11D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307CF8-C4E9-A749-9B30-2D8848F97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EBBE-EE84-2642-884B-810BCA37D734}" type="datetimeFigureOut">
              <a:rPr lang="en-US" smtClean="0"/>
              <a:t>3/28/19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715423-0899-D745-BD46-092DC1763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5C3C0-02AA-F34A-8FB8-14FE1FA0D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61B6-A79F-A84C-B79C-00E846D74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71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oleObject" Target="../embeddings/oleObject2.bin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14.xml"/><Relationship Id="rId16" Type="http://schemas.openxmlformats.org/officeDocument/2006/relationships/vmlDrawing" Target="../drawings/vmlDrawing2.v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18E3E5-A2AF-AE49-BF36-11E603581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FA5C2-A7B8-414B-A77E-1303DF87CD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F2A3E-EE42-364D-8C5A-B4E8EE1D96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6EBBE-EE84-2642-884B-810BCA37D734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E8966-3BE1-9342-AF38-0638A66C55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1FCD4-2B3C-EC46-A983-451B3D86C0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1261B6-A79F-A84C-B79C-00E846D74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856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14" hidden="1">
            <a:extLst>
              <a:ext uri="{FF2B5EF4-FFF2-40B4-BE49-F238E27FC236}">
                <a16:creationId xmlns:a16="http://schemas.microsoft.com/office/drawing/2014/main" id="{1EB10110-0EE6-4859-BB30-57A1A9EF32A1}"/>
              </a:ext>
            </a:extLst>
          </p:cNvPr>
          <p:cNvGraphicFramePr>
            <a:graphicFrameLocks noChangeAspect="1"/>
          </p:cNvGraphicFramePr>
          <p:nvPr>
            <p:custDataLst>
              <p:tags r:id="rId17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4" name="think-cell Slide" r:id="rId18" imgW="425" imgH="424" progId="TCLayout.ActiveDocument.1">
                  <p:embed/>
                </p:oleObj>
              </mc:Choice>
              <mc:Fallback>
                <p:oleObj name="think-cell Slide" r:id="rId18" imgW="425" imgH="424" progId="TCLayout.ActiveDocument.1">
                  <p:embed/>
                  <p:pic>
                    <p:nvPicPr>
                      <p:cNvPr id="15" name="Object 14" hidden="1">
                        <a:extLst>
                          <a:ext uri="{FF2B5EF4-FFF2-40B4-BE49-F238E27FC236}">
                            <a16:creationId xmlns:a16="http://schemas.microsoft.com/office/drawing/2014/main" id="{1EB10110-0EE6-4859-BB30-57A1A9EF32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44A538-0126-40D1-AEB5-4FD5327C3378}"/>
              </a:ext>
            </a:extLst>
          </p:cNvPr>
          <p:cNvCxnSpPr>
            <a:cxnSpLocks/>
          </p:cNvCxnSpPr>
          <p:nvPr/>
        </p:nvCxnSpPr>
        <p:spPr>
          <a:xfrm>
            <a:off x="0" y="990600"/>
            <a:ext cx="12192000" cy="0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0BCDC7E3-C6CD-4940-B8DF-7A8ACFA52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330"/>
            <a:ext cx="9892757" cy="8934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fontAlgn="auto">
              <a:spcAft>
                <a:spcPts val="0"/>
              </a:spcAft>
            </a:pPr>
            <a:r>
              <a:rPr lang="en-US" dirty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BB9746-C15F-4FB7-B756-AF2C2AC5DB1C}"/>
              </a:ext>
            </a:extLst>
          </p:cNvPr>
          <p:cNvSpPr/>
          <p:nvPr/>
        </p:nvSpPr>
        <p:spPr>
          <a:xfrm>
            <a:off x="10502358" y="0"/>
            <a:ext cx="1702883" cy="4770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800" spc="30" dirty="0">
                <a:latin typeface="Helvetica Neue Thin" charset="0"/>
                <a:ea typeface="Helvetica Neue Thin" charset="0"/>
                <a:cs typeface="Helvetica Neue Thin" charset="0"/>
              </a:rPr>
              <a:t>IBM Research</a:t>
            </a:r>
          </a:p>
          <a:p>
            <a:endParaRPr lang="en-US" sz="670" spc="30" dirty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41BF5285-63BF-4AAD-A5E2-8B6CC6EA6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6615573"/>
            <a:ext cx="10515600" cy="176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zh-CN" sz="800" dirty="0">
                <a:solidFill>
                  <a:srgbClr val="000000"/>
                </a:solidFill>
                <a:latin typeface="Arial" pitchFamily="34" charset="0"/>
                <a:ea typeface="宋体"/>
              </a:rPr>
              <a:t>IBM Research -   IBM Internal</a:t>
            </a:r>
            <a:r>
              <a:rPr lang="en-US" altLang="zh-CN" sz="800" baseline="0" dirty="0">
                <a:solidFill>
                  <a:srgbClr val="000000"/>
                </a:solidFill>
                <a:latin typeface="Arial" pitchFamily="34" charset="0"/>
                <a:ea typeface="宋体"/>
              </a:rPr>
              <a:t> Use Only</a:t>
            </a:r>
            <a:r>
              <a:rPr lang="en-US" altLang="zh-CN" sz="800" dirty="0">
                <a:solidFill>
                  <a:srgbClr val="000000"/>
                </a:solidFill>
                <a:latin typeface="Arial" pitchFamily="34" charset="0"/>
                <a:ea typeface="宋体"/>
              </a:rPr>
              <a:t>   -                                                                        </a:t>
            </a:r>
            <a:fld id="{B08CA369-0877-490A-A0DF-46E0487DB463}" type="datetime1">
              <a:rPr lang="en-US" altLang="zh-CN" sz="800" smtClean="0">
                <a:solidFill>
                  <a:srgbClr val="000000"/>
                </a:solidFill>
                <a:latin typeface="Arial" pitchFamily="34" charset="0"/>
                <a:ea typeface="宋体"/>
              </a:rPr>
              <a:pPr eaLnBrk="1" hangingPunct="1">
                <a:defRPr/>
              </a:pPr>
              <a:t>3/28/19</a:t>
            </a:fld>
            <a:r>
              <a:rPr lang="en-US" altLang="zh-CN" sz="800" dirty="0">
                <a:solidFill>
                  <a:srgbClr val="000000"/>
                </a:solidFill>
                <a:latin typeface="Arial" pitchFamily="34" charset="0"/>
                <a:ea typeface="宋体"/>
              </a:rPr>
              <a:t>                                                                                                                                </a:t>
            </a:r>
            <a:r>
              <a:rPr lang="en-US" altLang="en-US" sz="800" dirty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© 2019</a:t>
            </a:r>
            <a:r>
              <a:rPr lang="en-US" altLang="en-US" sz="800" baseline="0" dirty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 I</a:t>
            </a:r>
            <a:r>
              <a:rPr lang="en-US" altLang="en-US" sz="800" dirty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BM Corporation           </a:t>
            </a:r>
            <a:fld id="{9950837B-4A49-4C75-8681-E3179A1E4666}" type="slidenum">
              <a:rPr lang="en-US" altLang="en-US" sz="800" smtClean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pPr eaLnBrk="1" hangingPunct="1">
                <a:defRPr/>
              </a:pPr>
              <a:t>‹#›</a:t>
            </a:fld>
            <a:r>
              <a:rPr lang="en-US" altLang="en-US" sz="800" dirty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800" dirty="0">
              <a:solidFill>
                <a:srgbClr val="000000"/>
              </a:solidFill>
              <a:latin typeface="Arial" pitchFamily="34" charset="0"/>
              <a:ea typeface="SimSun" pitchFamily="2" charset="-122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320341F-15D5-483D-90AD-AE931CF15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3020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kern="1200" dirty="0">
          <a:solidFill>
            <a:srgbClr val="00B05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fonseca/TJBot-Hour-Of-Cod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s://ibmtjbot.github.io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tiff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bluemix.net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y-tjbot.mybluemix.net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dafruit.com/product/1734" TargetMode="External"/><Relationship Id="rId3" Type="http://schemas.openxmlformats.org/officeDocument/2006/relationships/hyperlink" Target="https://www.amazon.com/Raspberry-Pi-RASPBERRYPI3-MODB-1GB-Model-Motherboard/dp/B01CD5VC92/ref=sr_1_3?ie=UTF8&amp;qid=1532531299&amp;sr=8-3&amp;keywords=raspberry+pi+model+3" TargetMode="External"/><Relationship Id="rId7" Type="http://schemas.openxmlformats.org/officeDocument/2006/relationships/hyperlink" Target="https://www.amazon.com/RioRand-micro-Helicopter-Airplane-Controls/dp/B00JJZXRR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ibmtjbot.github.io/" TargetMode="External"/><Relationship Id="rId11" Type="http://schemas.openxmlformats.org/officeDocument/2006/relationships/hyperlink" Target="https://www.amazon.com/dp/B01ER2SKFS/" TargetMode="External"/><Relationship Id="rId5" Type="http://schemas.openxmlformats.org/officeDocument/2006/relationships/hyperlink" Target="https://www.amazon.com/gp/product/B00IR8R7WQ/" TargetMode="External"/><Relationship Id="rId10" Type="http://schemas.openxmlformats.org/officeDocument/2006/relationships/hyperlink" Target="https://www.amazon.com/dp/B00PBZMN7C/" TargetMode="External"/><Relationship Id="rId4" Type="http://schemas.openxmlformats.org/officeDocument/2006/relationships/hyperlink" Target="https://www.amazon.com/Raspberry-Preloaded-NOOBS-Pre-installed-Class/dp/B07169XCD4/ref=sr_1_1?s=electronics&amp;ie=UTF8&amp;qid=1532531371&amp;sr=1-1&amp;keywords=16gb+noobs+card" TargetMode="External"/><Relationship Id="rId9" Type="http://schemas.openxmlformats.org/officeDocument/2006/relationships/hyperlink" Target="https://www.amazon.com/dp/B00KOL5BCC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1ER2SKFS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tiff"/><Relationship Id="rId5" Type="http://schemas.openxmlformats.org/officeDocument/2006/relationships/hyperlink" Target="https://www.sparkfun.com/products/14515" TargetMode="External"/><Relationship Id="rId4" Type="http://schemas.openxmlformats.org/officeDocument/2006/relationships/image" Target="../media/image2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BB4798C-2E95-8B4F-8E11-9A23DD6124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1089066" y="2264680"/>
            <a:ext cx="10864396" cy="3064013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-1847960" y="6389199"/>
            <a:ext cx="7353518" cy="382714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dirty="0"/>
              <a:t>March 29, 2019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0" y="5039375"/>
            <a:ext cx="11953462" cy="1141670"/>
          </a:xfrm>
          <a:noFill/>
        </p:spPr>
        <p:txBody>
          <a:bodyPr>
            <a:normAutofit fontScale="55000" lnSpcReduction="20000"/>
          </a:bodyPr>
          <a:lstStyle/>
          <a:p>
            <a:pPr algn="ctr"/>
            <a:r>
              <a:rPr lang="en-US" sz="5900" b="0" dirty="0">
                <a:solidFill>
                  <a:prstClr val="black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Mercy Bodarky, Carlos Fonseca, Lorraine Herger, Shekeba Moshref, Michael Santos, Mark Sobierajski, Nikita SufiaKarim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0C6F2D-A523-B649-8D2D-33150AB5B7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8799" y="3015227"/>
            <a:ext cx="8936052" cy="1416494"/>
          </a:xfrm>
          <a:solidFill>
            <a:schemeClr val="accent1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/>
          <a:lstStyle/>
          <a:p>
            <a:r>
              <a:rPr lang="en-US" b="1" dirty="0"/>
              <a:t>Hour of Code</a:t>
            </a:r>
          </a:p>
          <a:p>
            <a:r>
              <a:rPr lang="en-US" b="1" dirty="0"/>
              <a:t>Workshop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037E94-01E7-EA4C-AEA3-92E0D77B4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775" y="435010"/>
            <a:ext cx="2171700" cy="2298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950958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855397-23AD-4A0B-9B6D-D4A70D82E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902" y="1270331"/>
            <a:ext cx="11344092" cy="48832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hlinkClick r:id="rId3"/>
              </a:rPr>
              <a:t>TJBot Hour of Code</a:t>
            </a:r>
            <a:endParaRPr lang="en-US" sz="3600" dirty="0"/>
          </a:p>
          <a:p>
            <a:pPr marL="45720" indent="0">
              <a:buNone/>
            </a:pPr>
            <a:endParaRPr lang="en-US" sz="3600" dirty="0"/>
          </a:p>
          <a:p>
            <a:endParaRPr lang="en-US" sz="3600" dirty="0"/>
          </a:p>
          <a:p>
            <a:pPr marL="45720" indent="0">
              <a:buNone/>
            </a:pPr>
            <a:endParaRPr lang="en-US" sz="2000" dirty="0"/>
          </a:p>
          <a:p>
            <a:pPr marL="45720" indent="0">
              <a:buNone/>
            </a:pPr>
            <a:endParaRPr lang="en-US" sz="2000" dirty="0"/>
          </a:p>
          <a:p>
            <a:r>
              <a:rPr lang="en-US" sz="3600" dirty="0">
                <a:hlinkClick r:id="rId4"/>
              </a:rPr>
              <a:t>IBM TJ Bot </a:t>
            </a:r>
            <a:r>
              <a:rPr lang="en-US" sz="3600" dirty="0"/>
              <a:t>(3d Print TJ Bot, Code, recipes and more)</a:t>
            </a:r>
          </a:p>
          <a:p>
            <a:endParaRPr lang="en-US" sz="4400" dirty="0"/>
          </a:p>
          <a:p>
            <a:endParaRPr lang="en-US" sz="4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089771" y="5047422"/>
            <a:ext cx="4663223" cy="543130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4A1A0"/>
              </a:solidFill>
              <a:effectLst/>
              <a:uLnTx/>
              <a:uFillTx/>
              <a:latin typeface="Calibri" panose="020F0502020204030204"/>
              <a:ea typeface="MS PGothic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0AB64FB-A67E-754E-838D-55C48D4C4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2060"/>
                </a:solidFill>
              </a:rPr>
              <a:t>Links &amp; Information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1B1B0C-C230-E24B-8615-F61C2A997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1" y="1848676"/>
            <a:ext cx="1666462" cy="16664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DDB092-EA5D-B645-BE87-AFCA0914CB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1" y="4487101"/>
            <a:ext cx="1666462" cy="166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2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855397-23AD-4A0B-9B6D-D4A70D82E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49" y="435755"/>
            <a:ext cx="11461445" cy="48832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indent="0">
              <a:buNone/>
            </a:pPr>
            <a:endParaRPr lang="en-US" sz="4400" dirty="0"/>
          </a:p>
          <a:p>
            <a:pPr marL="45720" indent="0">
              <a:buNone/>
            </a:pPr>
            <a:endParaRPr lang="en-US" sz="4400" dirty="0"/>
          </a:p>
          <a:p>
            <a:pPr marL="45720" indent="0">
              <a:buNone/>
            </a:pPr>
            <a:endParaRPr lang="en-US" sz="4400" dirty="0"/>
          </a:p>
          <a:p>
            <a:pPr marL="45720" indent="0" algn="ctr">
              <a:buNone/>
            </a:pPr>
            <a:r>
              <a:rPr lang="en-US" sz="4400" dirty="0"/>
              <a:t>Thank you for visiting </a:t>
            </a:r>
          </a:p>
          <a:p>
            <a:pPr marL="45720" indent="0" algn="ctr">
              <a:buNone/>
            </a:pPr>
            <a:r>
              <a:rPr lang="en-US" sz="4400" dirty="0"/>
              <a:t>IBM TJ Watson Research Center</a:t>
            </a:r>
          </a:p>
          <a:p>
            <a:endParaRPr lang="en-US" sz="4400" dirty="0"/>
          </a:p>
          <a:p>
            <a:endParaRPr lang="en-US" sz="4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089771" y="5047422"/>
            <a:ext cx="4663223" cy="543130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4A1A0"/>
              </a:solidFill>
              <a:effectLst/>
              <a:uLnTx/>
              <a:uFillTx/>
              <a:latin typeface="Calibri" panose="020F0502020204030204"/>
              <a:ea typeface="MS PGothic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0AB64FB-A67E-754E-838D-55C48D4C4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006" y="93978"/>
            <a:ext cx="9892757" cy="893406"/>
          </a:xfrm>
        </p:spPr>
        <p:txBody>
          <a:bodyPr>
            <a:normAutofit/>
          </a:bodyPr>
          <a:lstStyle/>
          <a:p>
            <a:endParaRPr lang="en-US" sz="4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981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4">
            <a:extLst>
              <a:ext uri="{FF2B5EF4-FFF2-40B4-BE49-F238E27FC236}">
                <a16:creationId xmlns:a16="http://schemas.microsoft.com/office/drawing/2014/main" id="{0EE99F14-6D98-CB4F-95A8-9413C4D97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577" y="2209439"/>
            <a:ext cx="963963" cy="995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>
            <a:extLst>
              <a:ext uri="{FF2B5EF4-FFF2-40B4-BE49-F238E27FC236}">
                <a16:creationId xmlns:a16="http://schemas.microsoft.com/office/drawing/2014/main" id="{FD0B95F6-40B0-D04A-858C-06128885D9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1023" y="3274002"/>
            <a:ext cx="878767" cy="222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844" dirty="0"/>
              <a:t>Lorraine Herger</a:t>
            </a:r>
          </a:p>
        </p:txBody>
      </p:sp>
      <p:sp>
        <p:nvSpPr>
          <p:cNvPr id="10245" name="TextBox 9">
            <a:extLst>
              <a:ext uri="{FF2B5EF4-FFF2-40B4-BE49-F238E27FC236}">
                <a16:creationId xmlns:a16="http://schemas.microsoft.com/office/drawing/2014/main" id="{E842B772-9B89-C847-8C74-6DE60A9C53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1278" y="6059959"/>
            <a:ext cx="853119" cy="222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844" dirty="0"/>
              <a:t>Mercy Bodarky</a:t>
            </a:r>
          </a:p>
        </p:txBody>
      </p:sp>
      <p:sp>
        <p:nvSpPr>
          <p:cNvPr id="10247" name="TextBox 16">
            <a:extLst>
              <a:ext uri="{FF2B5EF4-FFF2-40B4-BE49-F238E27FC236}">
                <a16:creationId xmlns:a16="http://schemas.microsoft.com/office/drawing/2014/main" id="{D7E6EE43-73BC-1F4A-B54C-AE24E52C71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1200" y="3261664"/>
            <a:ext cx="851515" cy="222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844" dirty="0"/>
              <a:t>Michael Santos</a:t>
            </a:r>
          </a:p>
        </p:txBody>
      </p:sp>
      <p:sp>
        <p:nvSpPr>
          <p:cNvPr id="10248" name="TextBox 24">
            <a:extLst>
              <a:ext uri="{FF2B5EF4-FFF2-40B4-BE49-F238E27FC236}">
                <a16:creationId xmlns:a16="http://schemas.microsoft.com/office/drawing/2014/main" id="{BDD191EA-CD28-1F46-BDFC-EF7781B2C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4856" y="5105885"/>
            <a:ext cx="938077" cy="222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844" dirty="0"/>
              <a:t>Mark Sobierajski </a:t>
            </a:r>
          </a:p>
        </p:txBody>
      </p:sp>
      <p:pic>
        <p:nvPicPr>
          <p:cNvPr id="10249" name="Picture 32">
            <a:extLst>
              <a:ext uri="{FF2B5EF4-FFF2-40B4-BE49-F238E27FC236}">
                <a16:creationId xmlns:a16="http://schemas.microsoft.com/office/drawing/2014/main" id="{F0923989-BBC1-8F4D-97E9-16B553535D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456" y="2201852"/>
            <a:ext cx="926455" cy="1003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0" name="Picture 39">
            <a:extLst>
              <a:ext uri="{FF2B5EF4-FFF2-40B4-BE49-F238E27FC236}">
                <a16:creationId xmlns:a16="http://schemas.microsoft.com/office/drawing/2014/main" id="{46C2AA44-AC0A-6B49-BAFE-231662AB61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577" y="4370937"/>
            <a:ext cx="516806" cy="25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1" name="Picture 42">
            <a:extLst>
              <a:ext uri="{FF2B5EF4-FFF2-40B4-BE49-F238E27FC236}">
                <a16:creationId xmlns:a16="http://schemas.microsoft.com/office/drawing/2014/main" id="{8A34685B-B3CB-414D-9BA7-6A8B5DE31C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855" y="4648521"/>
            <a:ext cx="514573" cy="248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2" name="Picture 43">
            <a:extLst>
              <a:ext uri="{FF2B5EF4-FFF2-40B4-BE49-F238E27FC236}">
                <a16:creationId xmlns:a16="http://schemas.microsoft.com/office/drawing/2014/main" id="{38FEE001-1F04-3E4A-85D7-4532C5BCDA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143" y="2456115"/>
            <a:ext cx="516806" cy="29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3" name="Picture 44">
            <a:extLst>
              <a:ext uri="{FF2B5EF4-FFF2-40B4-BE49-F238E27FC236}">
                <a16:creationId xmlns:a16="http://schemas.microsoft.com/office/drawing/2014/main" id="{2083651D-DA3F-C740-A566-63FC45C645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421" y="2735167"/>
            <a:ext cx="514573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4" name="Picture 45">
            <a:extLst>
              <a:ext uri="{FF2B5EF4-FFF2-40B4-BE49-F238E27FC236}">
                <a16:creationId xmlns:a16="http://schemas.microsoft.com/office/drawing/2014/main" id="{131EB135-316B-B441-81A0-CDCB2B5B39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517" y="2483334"/>
            <a:ext cx="516806" cy="299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5" name="Picture 46">
            <a:extLst>
              <a:ext uri="{FF2B5EF4-FFF2-40B4-BE49-F238E27FC236}">
                <a16:creationId xmlns:a16="http://schemas.microsoft.com/office/drawing/2014/main" id="{A2696906-4BB9-104B-8A7F-1B0902173E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204" y="2836457"/>
            <a:ext cx="514573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6" name="Picture 51">
            <a:extLst>
              <a:ext uri="{FF2B5EF4-FFF2-40B4-BE49-F238E27FC236}">
                <a16:creationId xmlns:a16="http://schemas.microsoft.com/office/drawing/2014/main" id="{5E010A87-21D8-B546-859C-7AFEEDFB8C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204" y="4332783"/>
            <a:ext cx="497830" cy="299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7" name="Picture 47">
            <a:extLst>
              <a:ext uri="{FF2B5EF4-FFF2-40B4-BE49-F238E27FC236}">
                <a16:creationId xmlns:a16="http://schemas.microsoft.com/office/drawing/2014/main" id="{563D9F3B-2412-3D4F-B800-A06EF8391D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205" y="2487014"/>
            <a:ext cx="497830" cy="29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8" name="TextBox 26">
            <a:extLst>
              <a:ext uri="{FF2B5EF4-FFF2-40B4-BE49-F238E27FC236}">
                <a16:creationId xmlns:a16="http://schemas.microsoft.com/office/drawing/2014/main" id="{4A82C9B7-E719-7F4E-A137-6A5F13E40D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2524" y="3271603"/>
            <a:ext cx="837089" cy="222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844" dirty="0"/>
              <a:t>Carlos Fonseca</a:t>
            </a:r>
          </a:p>
        </p:txBody>
      </p:sp>
      <p:pic>
        <p:nvPicPr>
          <p:cNvPr id="10259" name="Picture 47">
            <a:extLst>
              <a:ext uri="{FF2B5EF4-FFF2-40B4-BE49-F238E27FC236}">
                <a16:creationId xmlns:a16="http://schemas.microsoft.com/office/drawing/2014/main" id="{748A60AE-041D-5643-B9FC-47E71E1694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523" y="4332783"/>
            <a:ext cx="497830" cy="279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2" name="Picture 1">
            <a:extLst>
              <a:ext uri="{FF2B5EF4-FFF2-40B4-BE49-F238E27FC236}">
                <a16:creationId xmlns:a16="http://schemas.microsoft.com/office/drawing/2014/main" id="{85688945-74F6-4E49-8B72-B1F3DDC91D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196" y="2183404"/>
            <a:ext cx="942082" cy="1021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3" name="TextBox 11">
            <a:extLst>
              <a:ext uri="{FF2B5EF4-FFF2-40B4-BE49-F238E27FC236}">
                <a16:creationId xmlns:a16="http://schemas.microsoft.com/office/drawing/2014/main" id="{F4249495-8CA2-844C-8E22-8CB9616065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4941" y="5105885"/>
            <a:ext cx="814317" cy="222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/>
          <a:p>
            <a:r>
              <a:rPr lang="en-US" altLang="en-US" sz="800" dirty="0"/>
              <a:t>Nikita Karim</a:t>
            </a:r>
          </a:p>
        </p:txBody>
      </p:sp>
      <p:pic>
        <p:nvPicPr>
          <p:cNvPr id="10265" name="Picture 2">
            <a:extLst>
              <a:ext uri="{FF2B5EF4-FFF2-40B4-BE49-F238E27FC236}">
                <a16:creationId xmlns:a16="http://schemas.microsoft.com/office/drawing/2014/main" id="{1EE1A39C-3D5D-5D43-9928-519163D387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610" y="3959238"/>
            <a:ext cx="954669" cy="1069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6" name="Picture 1">
            <a:extLst>
              <a:ext uri="{FF2B5EF4-FFF2-40B4-BE49-F238E27FC236}">
                <a16:creationId xmlns:a16="http://schemas.microsoft.com/office/drawing/2014/main" id="{32D90E90-9272-D54E-BE65-0DA1ACE8DB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507" y="3947567"/>
            <a:ext cx="996776" cy="1069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46">
            <a:extLst>
              <a:ext uri="{FF2B5EF4-FFF2-40B4-BE49-F238E27FC236}">
                <a16:creationId xmlns:a16="http://schemas.microsoft.com/office/drawing/2014/main" id="{6BE1A7F4-1671-A846-B81F-C89634F759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659" y="4620163"/>
            <a:ext cx="514573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A513824-F828-EA40-A3B1-D806D384CA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2100" y="2233983"/>
            <a:ext cx="954669" cy="1021752"/>
          </a:xfrm>
          <a:prstGeom prst="rect">
            <a:avLst/>
          </a:prstGeom>
        </p:spPr>
      </p:pic>
      <p:pic>
        <p:nvPicPr>
          <p:cNvPr id="31" name="Picture 43">
            <a:extLst>
              <a:ext uri="{FF2B5EF4-FFF2-40B4-BE49-F238E27FC236}">
                <a16:creationId xmlns:a16="http://schemas.microsoft.com/office/drawing/2014/main" id="{D39E4632-BD87-2A42-ABF5-F8DF8B5F31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208" y="2427524"/>
            <a:ext cx="516806" cy="29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44">
            <a:extLst>
              <a:ext uri="{FF2B5EF4-FFF2-40B4-BE49-F238E27FC236}">
                <a16:creationId xmlns:a16="http://schemas.microsoft.com/office/drawing/2014/main" id="{0C86544F-7455-7C4E-BF6C-188A8A5363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952" y="2782479"/>
            <a:ext cx="514573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16">
            <a:extLst>
              <a:ext uri="{FF2B5EF4-FFF2-40B4-BE49-F238E27FC236}">
                <a16:creationId xmlns:a16="http://schemas.microsoft.com/office/drawing/2014/main" id="{AE0DB331-7315-844E-BB39-4158564037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5827" y="3282518"/>
            <a:ext cx="955711" cy="222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844" dirty="0"/>
              <a:t>Shekeba Moshref</a:t>
            </a:r>
          </a:p>
        </p:txBody>
      </p:sp>
      <p:pic>
        <p:nvPicPr>
          <p:cNvPr id="35" name="Picture 9">
            <a:extLst>
              <a:ext uri="{FF2B5EF4-FFF2-40B4-BE49-F238E27FC236}">
                <a16:creationId xmlns:a16="http://schemas.microsoft.com/office/drawing/2014/main" id="{5867E254-1317-6C43-AE99-11DF522FC1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368" y="3633887"/>
            <a:ext cx="715963" cy="234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783BAF-0C5D-934F-895B-55B90A024EDC}"/>
              </a:ext>
            </a:extLst>
          </p:cNvPr>
          <p:cNvSpPr/>
          <p:nvPr/>
        </p:nvSpPr>
        <p:spPr>
          <a:xfrm>
            <a:off x="712613" y="292237"/>
            <a:ext cx="60419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our Workshop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86834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855397-23AD-4A0B-9B6D-D4A70D82E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2249" y="1506779"/>
            <a:ext cx="6653611" cy="512859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45720" indent="0">
              <a:buNone/>
            </a:pPr>
            <a:r>
              <a:rPr lang="en-US" sz="4400" dirty="0"/>
              <a:t> TJ Bots Demos  </a:t>
            </a:r>
          </a:p>
          <a:p>
            <a:pPr marL="45720" indent="0">
              <a:buNone/>
            </a:pPr>
            <a:endParaRPr lang="en-US" sz="4400" dirty="0"/>
          </a:p>
          <a:p>
            <a:r>
              <a:rPr lang="en-US" sz="4400" dirty="0"/>
              <a:t>Coding Exercise</a:t>
            </a:r>
          </a:p>
          <a:p>
            <a:endParaRPr lang="en-US" sz="4400" dirty="0"/>
          </a:p>
          <a:p>
            <a:pPr marL="45720" indent="0">
              <a:buNone/>
            </a:pPr>
            <a:r>
              <a:rPr lang="en-US" sz="4400" dirty="0"/>
              <a:t>Supplies for TJ Bot</a:t>
            </a:r>
          </a:p>
          <a:p>
            <a:pPr marL="45720" indent="0">
              <a:buNone/>
            </a:pPr>
            <a:r>
              <a:rPr lang="en-US" sz="4400" dirty="0"/>
              <a:t> </a:t>
            </a:r>
          </a:p>
          <a:p>
            <a:pPr marL="45720" indent="0">
              <a:buNone/>
            </a:pPr>
            <a:r>
              <a:rPr lang="en-US" sz="4400" dirty="0"/>
              <a:t>Q &amp;A,  Raffle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089771" y="5047422"/>
            <a:ext cx="4663223" cy="543130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4A1A0"/>
              </a:solidFill>
              <a:effectLst/>
              <a:uLnTx/>
              <a:uFillTx/>
              <a:latin typeface="Calibri" panose="020F0502020204030204"/>
              <a:ea typeface="MS PGothic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0AB64FB-A67E-754E-838D-55C48D4C4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Agenda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805F1E-622C-0C48-9CD2-23B0372E4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72" y="1246533"/>
            <a:ext cx="1121328" cy="1142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3B2420-70DF-F94C-A648-82F2ADBFA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70" y="2473047"/>
            <a:ext cx="1773026" cy="14794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79023C-D794-FD4A-A612-C0DDA6627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757" y="4071075"/>
            <a:ext cx="1686697" cy="132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5DB97A-5581-C447-A0EA-FEF3517474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006" y="5391874"/>
            <a:ext cx="800100" cy="94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81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855397-23AD-4A0B-9B6D-D4A70D82E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903" y="1270331"/>
            <a:ext cx="8629994" cy="488323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2400" dirty="0"/>
              <a:t>Variables</a:t>
            </a:r>
          </a:p>
          <a:p>
            <a:pPr lvl="1"/>
            <a:r>
              <a:rPr lang="en-US" sz="2400" dirty="0"/>
              <a:t>Strings, </a:t>
            </a:r>
            <a:r>
              <a:rPr lang="en-US" dirty="0">
                <a:solidFill>
                  <a:srgbClr val="FF0000"/>
                </a:solidFill>
              </a:rPr>
              <a:t>var</a:t>
            </a:r>
            <a:r>
              <a:rPr lang="en-US" dirty="0"/>
              <a:t> name </a:t>
            </a:r>
            <a:r>
              <a:rPr lang="en-US" dirty="0">
                <a:solidFill>
                  <a:srgbClr val="FF0000"/>
                </a:solidFill>
              </a:rPr>
              <a:t>=</a:t>
            </a:r>
            <a:r>
              <a:rPr lang="en-US" dirty="0"/>
              <a:t> "Johnny";</a:t>
            </a:r>
            <a:endParaRPr lang="en-US" sz="2400" dirty="0">
              <a:latin typeface="Courier" pitchFamily="2" charset="0"/>
            </a:endParaRPr>
          </a:p>
          <a:p>
            <a:pPr lvl="1"/>
            <a:r>
              <a:rPr lang="en-US" sz="2400" dirty="0"/>
              <a:t>integers</a:t>
            </a:r>
            <a:r>
              <a:rPr lang="en-US" sz="3600" dirty="0"/>
              <a:t> 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var</a:t>
            </a:r>
            <a:r>
              <a:rPr lang="en-US" dirty="0"/>
              <a:t> age </a:t>
            </a:r>
            <a:r>
              <a:rPr lang="en-US" dirty="0">
                <a:solidFill>
                  <a:srgbClr val="FF0000"/>
                </a:solidFill>
              </a:rPr>
              <a:t>=</a:t>
            </a:r>
            <a:r>
              <a:rPr lang="en-US" dirty="0"/>
              <a:t> 24;</a:t>
            </a:r>
          </a:p>
          <a:p>
            <a:r>
              <a:rPr lang="en-US" sz="2400" dirty="0"/>
              <a:t>Functions, </a:t>
            </a:r>
            <a:r>
              <a:rPr lang="en-US" sz="3600" dirty="0"/>
              <a:t>,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function</a:t>
            </a:r>
            <a:r>
              <a:rPr lang="en-US" dirty="0"/>
              <a:t> myFunction(a, b) {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// do something </a:t>
            </a:r>
            <a:r>
              <a:rPr lang="en-US" dirty="0"/>
              <a:t>}</a:t>
            </a:r>
          </a:p>
          <a:p>
            <a:pPr lvl="1"/>
            <a:r>
              <a:rPr lang="en-US" sz="2400" dirty="0"/>
              <a:t>Function variables</a:t>
            </a:r>
          </a:p>
          <a:p>
            <a:pPr lvl="1"/>
            <a:r>
              <a:rPr lang="en-US" sz="2400" dirty="0"/>
              <a:t>Function returns</a:t>
            </a:r>
          </a:p>
          <a:p>
            <a:pPr marL="96012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var</a:t>
            </a:r>
            <a:r>
              <a:rPr lang="en-US" dirty="0"/>
              <a:t> x = myFunction(4, 3);   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// Function is called, return value will end up in x</a:t>
            </a:r>
          </a:p>
          <a:p>
            <a:pPr marL="960120" lvl="2" indent="0">
              <a:buNone/>
            </a:pPr>
            <a:br>
              <a:rPr lang="en-US" sz="2400" dirty="0"/>
            </a:br>
            <a:r>
              <a:rPr lang="en-US" dirty="0">
                <a:solidFill>
                  <a:srgbClr val="FF0000"/>
                </a:solidFill>
              </a:rPr>
              <a:t>function</a:t>
            </a:r>
            <a:r>
              <a:rPr lang="en-US" dirty="0"/>
              <a:t> myFunction(a, b) {</a:t>
            </a:r>
            <a:br>
              <a:rPr lang="en-US" sz="2400" dirty="0"/>
            </a:br>
            <a:r>
              <a:rPr lang="en-US" dirty="0"/>
              <a:t>    return a * b;                   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// Function returns the product of a and b</a:t>
            </a:r>
            <a:br>
              <a:rPr lang="en-US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dirty="0"/>
              <a:t>}</a:t>
            </a:r>
            <a:endParaRPr lang="en-US" sz="2400" dirty="0"/>
          </a:p>
          <a:p>
            <a:r>
              <a:rPr lang="en-US" sz="2400" dirty="0"/>
              <a:t>Objects</a:t>
            </a:r>
          </a:p>
          <a:p>
            <a:pPr lvl="1"/>
            <a:r>
              <a:rPr lang="en-US" sz="2400" dirty="0"/>
              <a:t>Variables</a:t>
            </a:r>
          </a:p>
          <a:p>
            <a:pPr lvl="1"/>
            <a:r>
              <a:rPr lang="en-US" sz="2400" dirty="0"/>
              <a:t>Functions</a:t>
            </a:r>
          </a:p>
          <a:p>
            <a:r>
              <a:rPr lang="en-US" sz="2400" dirty="0"/>
              <a:t>Formatting and Semicolon ; ; ; ; ; ; ; ; ;</a:t>
            </a:r>
          </a:p>
          <a:p>
            <a:endParaRPr lang="en-US" sz="2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089771" y="5047422"/>
            <a:ext cx="4663223" cy="543130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4A1A0"/>
              </a:solidFill>
              <a:effectLst/>
              <a:uLnTx/>
              <a:uFillTx/>
              <a:latin typeface="Calibri" panose="020F0502020204030204"/>
              <a:ea typeface="MS PGothic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0AB64FB-A67E-754E-838D-55C48D4C4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2060"/>
                </a:solidFill>
              </a:rPr>
              <a:t>JavaScript Overview</a:t>
            </a:r>
          </a:p>
        </p:txBody>
      </p:sp>
    </p:spTree>
    <p:extLst>
      <p:ext uri="{BB962C8B-B14F-4D97-AF65-F5344CB8AC3E}">
        <p14:creationId xmlns:p14="http://schemas.microsoft.com/office/powerpoint/2010/main" val="60338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855397-23AD-4A0B-9B6D-D4A70D82E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903" y="1270331"/>
            <a:ext cx="8629994" cy="48832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Sign up for a free IBM Cloud Account</a:t>
            </a:r>
          </a:p>
          <a:p>
            <a:pPr marL="502920" lvl="1" indent="0">
              <a:buNone/>
            </a:pPr>
            <a:r>
              <a:rPr lang="en-US" sz="2400" dirty="0">
                <a:hlinkClick r:id="rId3"/>
              </a:rPr>
              <a:t>https://console.bluemix.net</a:t>
            </a:r>
            <a:endParaRPr lang="en-US" sz="2400" dirty="0"/>
          </a:p>
          <a:p>
            <a:pPr marL="502920" lvl="1" indent="0">
              <a:buNone/>
            </a:pPr>
            <a:endParaRPr lang="en-US" sz="2400" dirty="0"/>
          </a:p>
          <a:p>
            <a:r>
              <a:rPr lang="en-US" sz="2400" dirty="0"/>
              <a:t>Speech to text</a:t>
            </a:r>
          </a:p>
          <a:p>
            <a:r>
              <a:rPr lang="en-US" sz="2400" dirty="0"/>
              <a:t>Text to speech</a:t>
            </a:r>
          </a:p>
          <a:p>
            <a:r>
              <a:rPr lang="en-US" sz="2400" dirty="0"/>
              <a:t>Assistant (conversation)</a:t>
            </a:r>
          </a:p>
          <a:p>
            <a:r>
              <a:rPr lang="en-US" sz="2400" dirty="0"/>
              <a:t>Translator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089771" y="5047422"/>
            <a:ext cx="4663223" cy="543130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4A1A0"/>
              </a:solidFill>
              <a:effectLst/>
              <a:uLnTx/>
              <a:uFillTx/>
              <a:latin typeface="Calibri" panose="020F0502020204030204"/>
              <a:ea typeface="MS PGothic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0AB64FB-A67E-754E-838D-55C48D4C4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2060"/>
                </a:solidFill>
              </a:rPr>
              <a:t>IBM Watson Services</a:t>
            </a:r>
          </a:p>
        </p:txBody>
      </p:sp>
    </p:spTree>
    <p:extLst>
      <p:ext uri="{BB962C8B-B14F-4D97-AF65-F5344CB8AC3E}">
        <p14:creationId xmlns:p14="http://schemas.microsoft.com/office/powerpoint/2010/main" val="4167651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855397-23AD-4A0B-9B6D-D4A70D82E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903" y="1270331"/>
            <a:ext cx="8629994" cy="4883232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502920" indent="-457200">
              <a:buFont typeface="+mj-lt"/>
              <a:buAutoNum type="arabicPeriod"/>
            </a:pPr>
            <a:r>
              <a:rPr lang="en-US" sz="2400" dirty="0"/>
              <a:t>Launch Chrome Browser and go to </a:t>
            </a:r>
            <a:r>
              <a:rPr lang="en-US" sz="2400" dirty="0">
                <a:hlinkClick r:id="rId3"/>
              </a:rPr>
              <a:t>https://my-tjbot.mybluemix.net</a:t>
            </a:r>
            <a:endParaRPr lang="en-US" sz="2400" dirty="0"/>
          </a:p>
          <a:p>
            <a:pPr marL="502920" indent="-457200">
              <a:buFont typeface="+mj-lt"/>
              <a:buAutoNum type="arabicPeriod"/>
            </a:pPr>
            <a:r>
              <a:rPr lang="en-US" sz="2400" dirty="0"/>
              <a:t>Click on the .</a:t>
            </a:r>
            <a:r>
              <a:rPr lang="en-US" sz="2400" dirty="0" err="1"/>
              <a:t>env</a:t>
            </a:r>
            <a:r>
              <a:rPr lang="en-US" sz="2400" dirty="0"/>
              <a:t> tab on the upper left. Copy the API keys from the </a:t>
            </a:r>
            <a:r>
              <a:rPr lang="en-US" sz="2400" dirty="0" err="1"/>
              <a:t>api-keys.txt</a:t>
            </a:r>
            <a:r>
              <a:rPr lang="en-US" sz="2400" dirty="0"/>
              <a:t> file on your desktop and paste it in the code box in the simulator</a:t>
            </a:r>
          </a:p>
          <a:p>
            <a:pPr marL="502920" indent="-457200">
              <a:buFont typeface="+mj-lt"/>
              <a:buAutoNum type="arabicPeriod"/>
            </a:pPr>
            <a:r>
              <a:rPr lang="en-US" sz="2400" dirty="0"/>
              <a:t>Click on the </a:t>
            </a:r>
            <a:r>
              <a:rPr lang="en-US" sz="2400" dirty="0" err="1"/>
              <a:t>app.js</a:t>
            </a:r>
            <a:r>
              <a:rPr lang="en-US" sz="2400" dirty="0"/>
              <a:t> tab in the upper left and then click on the Docs tab in the upper right.</a:t>
            </a:r>
          </a:p>
          <a:p>
            <a:pPr marL="502920" indent="-457200">
              <a:buFont typeface="+mj-lt"/>
              <a:buAutoNum type="arabicPeriod"/>
            </a:pPr>
            <a:r>
              <a:rPr lang="en-US" sz="2400" dirty="0"/>
              <a:t>Scroll to </a:t>
            </a:r>
            <a:r>
              <a:rPr lang="en-US" sz="2400" dirty="0">
                <a:solidFill>
                  <a:srgbClr val="C00000"/>
                </a:solidFill>
              </a:rPr>
              <a:t>shine(color) </a:t>
            </a:r>
            <a:r>
              <a:rPr lang="en-US" sz="2400" dirty="0"/>
              <a:t>function.  Double click on the box below the function to copy the JavaScript code to the editor box</a:t>
            </a:r>
          </a:p>
          <a:p>
            <a:pPr marL="502920" indent="-457200">
              <a:buFont typeface="+mj-lt"/>
              <a:buAutoNum type="arabicPeriod"/>
            </a:pPr>
            <a:r>
              <a:rPr lang="en-US" sz="2400" dirty="0"/>
              <a:t>Click on the TJBot tab in the upper middle/left.</a:t>
            </a:r>
          </a:p>
          <a:p>
            <a:pPr marL="502920" indent="-457200">
              <a:buFont typeface="+mj-lt"/>
              <a:buAutoNum type="arabicPeriod"/>
            </a:pPr>
            <a:r>
              <a:rPr lang="en-US" sz="2400" dirty="0"/>
              <a:t>Click on the Run button to see what happens to the robot	</a:t>
            </a:r>
          </a:p>
          <a:p>
            <a:pPr marL="502920" indent="-457200">
              <a:buFont typeface="+mj-lt"/>
              <a:buAutoNum type="arabicPeriod"/>
            </a:pPr>
            <a:r>
              <a:rPr lang="en-US" sz="2400" dirty="0"/>
              <a:t>Clear the editor and try different functions</a:t>
            </a:r>
          </a:p>
          <a:p>
            <a:pPr marL="502920" indent="-457200">
              <a:buFont typeface="+mj-lt"/>
              <a:buAutoNum type="arabicPeriod"/>
            </a:pPr>
            <a:r>
              <a:rPr lang="en-US" sz="2400" dirty="0"/>
              <a:t>Try combining functions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089771" y="5047422"/>
            <a:ext cx="4663223" cy="543130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4A1A0"/>
              </a:solidFill>
              <a:effectLst/>
              <a:uLnTx/>
              <a:uFillTx/>
              <a:latin typeface="Calibri" panose="020F0502020204030204"/>
              <a:ea typeface="MS PGothic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0AB64FB-A67E-754E-838D-55C48D4C4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2060"/>
                </a:solidFill>
              </a:rPr>
              <a:t>Activity Instructions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57EE1D-F89D-DC4B-A67D-B799FF243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7034" y="2290783"/>
            <a:ext cx="3011833" cy="256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855397-23AD-4A0B-9B6D-D4A70D82E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903" y="1270331"/>
            <a:ext cx="8629994" cy="48832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What are all the functions you need to code a TJBot like Johnny?</a:t>
            </a:r>
          </a:p>
          <a:p>
            <a:endParaRPr lang="en-US" sz="2400" dirty="0"/>
          </a:p>
          <a:p>
            <a:pPr>
              <a:buFont typeface="Wingdings" pitchFamily="2" charset="2"/>
              <a:buChar char="ü"/>
            </a:pPr>
            <a:r>
              <a:rPr lang="en-US" sz="2400" dirty="0"/>
              <a:t>Listen</a:t>
            </a:r>
          </a:p>
          <a:p>
            <a:pPr>
              <a:buFont typeface="Wingdings" pitchFamily="2" charset="2"/>
              <a:buChar char="ü"/>
            </a:pPr>
            <a:endParaRPr lang="en-US" sz="2400" dirty="0"/>
          </a:p>
          <a:p>
            <a:pPr>
              <a:buFont typeface="Wingdings" pitchFamily="2" charset="2"/>
              <a:buChar char="ü"/>
            </a:pPr>
            <a:r>
              <a:rPr lang="en-US" sz="2400" dirty="0"/>
              <a:t>Speak</a:t>
            </a:r>
          </a:p>
          <a:p>
            <a:pPr>
              <a:buFont typeface="Wingdings" pitchFamily="2" charset="2"/>
              <a:buChar char="ü"/>
            </a:pPr>
            <a:endParaRPr lang="en-US" sz="2400" dirty="0"/>
          </a:p>
          <a:p>
            <a:pPr>
              <a:buFont typeface="Wingdings" pitchFamily="2" charset="2"/>
              <a:buChar char="ü"/>
            </a:pPr>
            <a:r>
              <a:rPr lang="en-US" sz="2400" dirty="0"/>
              <a:t>Converse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r>
              <a:rPr lang="en-US" sz="2400" dirty="0"/>
              <a:t>Copy the content from the tjbot-example.js on github to the simulator editor and then run it.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0AB64FB-A67E-754E-838D-55C48D4C4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2060"/>
                </a:solidFill>
              </a:rPr>
              <a:t>Activity Instructions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57EE1D-F89D-DC4B-A67D-B799FF243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7034" y="2290783"/>
            <a:ext cx="3011833" cy="256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799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3AE18B5F-649E-FA4B-A1EC-B4DBBEDBEB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4333386"/>
              </p:ext>
            </p:extLst>
          </p:nvPr>
        </p:nvGraphicFramePr>
        <p:xfrm>
          <a:off x="714375" y="1267448"/>
          <a:ext cx="10510838" cy="4480266"/>
        </p:xfrm>
        <a:graphic>
          <a:graphicData uri="http://schemas.openxmlformats.org/drawingml/2006/table">
            <a:tbl>
              <a:tblPr/>
              <a:tblGrid>
                <a:gridCol w="10510838">
                  <a:extLst>
                    <a:ext uri="{9D8B030D-6E8A-4147-A177-3AD203B41FA5}">
                      <a16:colId xmlns:a16="http://schemas.microsoft.com/office/drawing/2014/main" val="4861042"/>
                    </a:ext>
                  </a:extLst>
                </a:gridCol>
              </a:tblGrid>
              <a:tr h="639790">
                <a:tc>
                  <a:txBody>
                    <a:bodyPr/>
                    <a:lstStyle/>
                    <a:p>
                      <a:r>
                        <a:rPr lang="en-US" sz="1800" dirty="0">
                          <a:hlinkClick r:id="rId3"/>
                        </a:rPr>
                        <a:t>Raspberry Pi 3</a:t>
                      </a:r>
                      <a:r>
                        <a:rPr lang="en-US" sz="1800" dirty="0"/>
                        <a:t> + </a:t>
                      </a:r>
                      <a:r>
                        <a:rPr lang="en-US" sz="1800" dirty="0">
                          <a:hlinkClick r:id="rId4"/>
                        </a:rPr>
                        <a:t>SD card preloaded with NOOBS.</a:t>
                      </a:r>
                      <a:r>
                        <a:rPr lang="en-US" sz="1800" dirty="0"/>
                        <a:t> 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This is a required component to make </a:t>
                      </a:r>
                      <a:r>
                        <a:rPr lang="en-US" sz="1800" dirty="0" err="1"/>
                        <a:t>TJBot</a:t>
                      </a:r>
                      <a:r>
                        <a:rPr lang="en-US" sz="1800" dirty="0"/>
                        <a:t> work! 🤖 </a:t>
                      </a:r>
                    </a:p>
                  </a:txBody>
                  <a:tcPr marL="91399" marR="91399" marT="45699" marB="456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559313"/>
                  </a:ext>
                </a:extLst>
              </a:tr>
              <a:tr h="639790">
                <a:tc>
                  <a:txBody>
                    <a:bodyPr/>
                    <a:lstStyle/>
                    <a:p>
                      <a:r>
                        <a:rPr lang="en-US" sz="1800">
                          <a:hlinkClick r:id="rId5"/>
                        </a:rPr>
                        <a:t>USB Microphone.</a:t>
                      </a:r>
                      <a:br>
                        <a:rPr lang="en-US" sz="1800"/>
                      </a:br>
                      <a:r>
                        <a:rPr lang="en-US" sz="1800"/>
                        <a:t>Other brands of USB microphones should also work.</a:t>
                      </a:r>
                    </a:p>
                  </a:txBody>
                  <a:tcPr marL="91399" marR="91399" marT="45699" marB="456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5894423"/>
                  </a:ext>
                </a:extLst>
              </a:tr>
              <a:tr h="913986">
                <a:tc>
                  <a:txBody>
                    <a:bodyPr/>
                    <a:lstStyle/>
                    <a:p>
                      <a:r>
                        <a:rPr lang="en-US" sz="1800">
                          <a:hlinkClick r:id="rId6"/>
                        </a:rPr>
                        <a:t>Mini Bluetooth Speaker.</a:t>
                      </a:r>
                      <a:br>
                        <a:rPr lang="en-US" sz="1800"/>
                      </a:br>
                      <a:r>
                        <a:rPr lang="en-US" sz="1800"/>
                        <a:t>Any small speaker with either a 3.5mm audio jack or Bluetooth will work. Note that if you are using the 3.5mm audio jack, you may wish to add a USB Audio Adapter to avoid audio interference with the LED.</a:t>
                      </a:r>
                    </a:p>
                  </a:txBody>
                  <a:tcPr marL="91399" marR="91399" marT="45699" marB="456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7824509"/>
                  </a:ext>
                </a:extLst>
              </a:tr>
              <a:tr h="639790">
                <a:tc>
                  <a:txBody>
                    <a:bodyPr/>
                    <a:lstStyle/>
                    <a:p>
                      <a:r>
                        <a:rPr lang="en-US" sz="1800">
                          <a:hlinkClick r:id="rId7"/>
                        </a:rPr>
                        <a:t>Servo Motor.</a:t>
                      </a:r>
                      <a:br>
                        <a:rPr lang="en-US" sz="1800"/>
                      </a:br>
                      <a:r>
                        <a:rPr lang="en-US" sz="1800"/>
                        <a:t>Note that the red (middle) wire is 5v, the brown wire is ground, and the orange wire is data.</a:t>
                      </a:r>
                    </a:p>
                  </a:txBody>
                  <a:tcPr marL="91399" marR="91399" marT="45699" marB="456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7266642"/>
                  </a:ext>
                </a:extLst>
              </a:tr>
              <a:tr h="639790">
                <a:tc>
                  <a:txBody>
                    <a:bodyPr/>
                    <a:lstStyle/>
                    <a:p>
                      <a:r>
                        <a:rPr lang="en-US" sz="1800">
                          <a:hlinkClick r:id="rId8"/>
                        </a:rPr>
                        <a:t>NeoPixel RGB LED (8mm).</a:t>
                      </a:r>
                      <a:br>
                        <a:rPr lang="en-US" sz="1800"/>
                      </a:br>
                      <a:r>
                        <a:rPr lang="en-US" sz="1800"/>
                        <a:t>If you are using other kinds of LEDs, you may need to add a resistor; this LED doesn’t require one.</a:t>
                      </a:r>
                    </a:p>
                  </a:txBody>
                  <a:tcPr marL="91399" marR="91399" marT="45699" marB="456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5436021"/>
                  </a:ext>
                </a:extLst>
              </a:tr>
              <a:tr h="639790">
                <a:tc>
                  <a:txBody>
                    <a:bodyPr/>
                    <a:lstStyle/>
                    <a:p>
                      <a:r>
                        <a:rPr lang="en-US" sz="1800">
                          <a:hlinkClick r:id="rId9"/>
                        </a:rPr>
                        <a:t>Female-to-female</a:t>
                      </a:r>
                      <a:r>
                        <a:rPr lang="en-US" sz="1800"/>
                        <a:t> + </a:t>
                      </a:r>
                      <a:r>
                        <a:rPr lang="en-US" sz="1800">
                          <a:hlinkClick r:id="rId10"/>
                        </a:rPr>
                        <a:t>female-to-male jumper wires.</a:t>
                      </a:r>
                      <a:br>
                        <a:rPr lang="en-US" sz="1800"/>
                      </a:br>
                      <a:r>
                        <a:rPr lang="en-US" sz="1800"/>
                        <a:t>TJBot will only need 3 of each type, so you’ll have extra.</a:t>
                      </a:r>
                    </a:p>
                  </a:txBody>
                  <a:tcPr marL="91399" marR="91399" marT="45699" marB="456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4625875"/>
                  </a:ext>
                </a:extLst>
              </a:tr>
              <a:tr h="365594">
                <a:tc>
                  <a:txBody>
                    <a:bodyPr/>
                    <a:lstStyle/>
                    <a:p>
                      <a:r>
                        <a:rPr lang="en-US" sz="1800" dirty="0">
                          <a:hlinkClick r:id="rId11"/>
                        </a:rPr>
                        <a:t>Raspberry Pi Camera.</a:t>
                      </a:r>
                      <a:r>
                        <a:rPr lang="en-US" sz="1800" dirty="0"/>
                        <a:t> Either the 5MP or 8MP camera will work.</a:t>
                      </a:r>
                    </a:p>
                  </a:txBody>
                  <a:tcPr marL="91399" marR="91399" marT="45699" marB="456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317605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7089771" y="5047422"/>
            <a:ext cx="4663223" cy="543130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4A1A0"/>
              </a:solidFill>
              <a:effectLst/>
              <a:uLnTx/>
              <a:uFillTx/>
              <a:latin typeface="Calibri" panose="020F0502020204030204"/>
              <a:ea typeface="MS PGothic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0AB64FB-A67E-754E-838D-55C48D4C4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2060"/>
                </a:solidFill>
              </a:rPr>
              <a:t>TJ Bot Supply List</a:t>
            </a:r>
          </a:p>
        </p:txBody>
      </p:sp>
      <p:sp>
        <p:nvSpPr>
          <p:cNvPr id="3" name="Rectangle 1">
            <a:hlinkClick r:id="rId11"/>
            <a:extLst>
              <a:ext uri="{FF2B5EF4-FFF2-40B4-BE49-F238E27FC236}">
                <a16:creationId xmlns:a16="http://schemas.microsoft.com/office/drawing/2014/main" id="{17A2B8A5-5CFB-D846-BB53-9FC3049B6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0F868D-4A7B-1D40-BE41-6FE1A7EDEB56}"/>
              </a:ext>
            </a:extLst>
          </p:cNvPr>
          <p:cNvSpPr txBox="1"/>
          <p:nvPr/>
        </p:nvSpPr>
        <p:spPr>
          <a:xfrm>
            <a:off x="7360421" y="6159082"/>
            <a:ext cx="4831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Not all of these are required for all recipes. </a:t>
            </a:r>
          </a:p>
        </p:txBody>
      </p:sp>
    </p:spTree>
    <p:extLst>
      <p:ext uri="{BB962C8B-B14F-4D97-AF65-F5344CB8AC3E}">
        <p14:creationId xmlns:p14="http://schemas.microsoft.com/office/powerpoint/2010/main" val="621020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7089771" y="5047422"/>
            <a:ext cx="4663223" cy="543130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4A1A0"/>
              </a:solidFill>
              <a:effectLst/>
              <a:uLnTx/>
              <a:uFillTx/>
              <a:latin typeface="Calibri" panose="020F0502020204030204"/>
              <a:ea typeface="MS PGothic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0AB64FB-A67E-754E-838D-55C48D4C4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2060"/>
                </a:solidFill>
              </a:rPr>
              <a:t>TJ Bot Watson Maker Kit</a:t>
            </a:r>
          </a:p>
        </p:txBody>
      </p:sp>
      <p:sp>
        <p:nvSpPr>
          <p:cNvPr id="3" name="Rectangle 1">
            <a:hlinkClick r:id="rId3"/>
            <a:extLst>
              <a:ext uri="{FF2B5EF4-FFF2-40B4-BE49-F238E27FC236}">
                <a16:creationId xmlns:a16="http://schemas.microsoft.com/office/drawing/2014/main" id="{17A2B8A5-5CFB-D846-BB53-9FC3049B6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0F868D-4A7B-1D40-BE41-6FE1A7EDEB56}"/>
              </a:ext>
            </a:extLst>
          </p:cNvPr>
          <p:cNvSpPr txBox="1"/>
          <p:nvPr/>
        </p:nvSpPr>
        <p:spPr>
          <a:xfrm>
            <a:off x="7360421" y="6159082"/>
            <a:ext cx="4831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Not all of these are required for all recipes.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68619D-383A-7B43-8221-44F7F364A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67" y="1465240"/>
            <a:ext cx="5346700" cy="2387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F6F43E-93AB-A841-9421-C12BB027AE3D}"/>
              </a:ext>
            </a:extLst>
          </p:cNvPr>
          <p:cNvSpPr/>
          <p:nvPr/>
        </p:nvSpPr>
        <p:spPr>
          <a:xfrm>
            <a:off x="962351" y="4238678"/>
            <a:ext cx="5133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https://www.sparkfun.com/products/14515</a:t>
            </a:r>
            <a:r>
              <a:rPr lang="en-US" dirty="0"/>
              <a:t> $125.00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33708A-F096-7348-A603-F03CC2D6FE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0526" y="1408481"/>
            <a:ext cx="4678407" cy="23876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3E7F24D-E2E2-974D-8E60-E2825B8B40E0}"/>
              </a:ext>
            </a:extLst>
          </p:cNvPr>
          <p:cNvSpPr/>
          <p:nvPr/>
        </p:nvSpPr>
        <p:spPr>
          <a:xfrm>
            <a:off x="6939743" y="4179946"/>
            <a:ext cx="4037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www.adafruit.com</a:t>
            </a:r>
            <a:r>
              <a:rPr lang="en-US" dirty="0"/>
              <a:t>/product/3462</a:t>
            </a:r>
          </a:p>
        </p:txBody>
      </p:sp>
    </p:spTree>
    <p:extLst>
      <p:ext uri="{BB962C8B-B14F-4D97-AF65-F5344CB8AC3E}">
        <p14:creationId xmlns:p14="http://schemas.microsoft.com/office/powerpoint/2010/main" val="9962494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ustom Design">
  <a:themeElements>
    <a:clrScheme name="SBI 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A1A0"/>
      </a:accent1>
      <a:accent2>
        <a:srgbClr val="9ABF52"/>
      </a:accent2>
      <a:accent3>
        <a:srgbClr val="348ED0"/>
      </a:accent3>
      <a:accent4>
        <a:srgbClr val="FFC000"/>
      </a:accent4>
      <a:accent5>
        <a:srgbClr val="5B9BD5"/>
      </a:accent5>
      <a:accent6>
        <a:srgbClr val="9C2D78"/>
      </a:accent6>
      <a:hlink>
        <a:srgbClr val="A5A5A5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BI Template example v1.3.pptx" id="{AB4965ED-AA39-4927-9964-16553BF483AE}" vid="{8921CDE3-131E-4474-A773-7713ADF8DA7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1820</TotalTime>
  <Words>547</Words>
  <Application>Microsoft Macintosh PowerPoint</Application>
  <PresentationFormat>Widescreen</PresentationFormat>
  <Paragraphs>99</Paragraphs>
  <Slides>11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Arial</vt:lpstr>
      <vt:lpstr>Calibri</vt:lpstr>
      <vt:lpstr>Calibri Light</vt:lpstr>
      <vt:lpstr>Courier</vt:lpstr>
      <vt:lpstr>Helvetica Neue</vt:lpstr>
      <vt:lpstr>Helvetica Neue Light</vt:lpstr>
      <vt:lpstr>Helvetica Neue Thin</vt:lpstr>
      <vt:lpstr>Rockwell</vt:lpstr>
      <vt:lpstr>Wingdings</vt:lpstr>
      <vt:lpstr>Office Theme</vt:lpstr>
      <vt:lpstr>2_Custom Design</vt:lpstr>
      <vt:lpstr>think-cell Slide</vt:lpstr>
      <vt:lpstr>PowerPoint Presentation</vt:lpstr>
      <vt:lpstr>PowerPoint Presentation</vt:lpstr>
      <vt:lpstr>Agenda</vt:lpstr>
      <vt:lpstr>JavaScript Overview</vt:lpstr>
      <vt:lpstr>IBM Watson Services</vt:lpstr>
      <vt:lpstr>Activity Instructions</vt:lpstr>
      <vt:lpstr>Activity Instructions</vt:lpstr>
      <vt:lpstr>TJ Bot Supply List</vt:lpstr>
      <vt:lpstr>TJ Bot Watson Maker Kit</vt:lpstr>
      <vt:lpstr>Links &amp; Information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Mercy Bodarky</dc:creator>
  <cp:lastModifiedBy>Carlos Fonseca</cp:lastModifiedBy>
  <cp:revision>24</cp:revision>
  <dcterms:created xsi:type="dcterms:W3CDTF">2019-03-26T18:07:39Z</dcterms:created>
  <dcterms:modified xsi:type="dcterms:W3CDTF">2019-03-29T15:34:39Z</dcterms:modified>
</cp:coreProperties>
</file>